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sigs" ContentType="application/vnd.openxmlformats-package.digital-signature-origin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package/2006/relationships/digital-signature/origin" Target="_xmlsignatures/origin.sigs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9"/>
  </p:notesMasterIdLst>
  <p:sldIdLst>
    <p:sldId id="256" r:id="rId2"/>
    <p:sldId id="267" r:id="rId3"/>
    <p:sldId id="269" r:id="rId4"/>
    <p:sldId id="271" r:id="rId5"/>
    <p:sldId id="270" r:id="rId6"/>
    <p:sldId id="317" r:id="rId7"/>
    <p:sldId id="257" r:id="rId8"/>
    <p:sldId id="319" r:id="rId9"/>
    <p:sldId id="268" r:id="rId10"/>
    <p:sldId id="272" r:id="rId11"/>
    <p:sldId id="273" r:id="rId12"/>
    <p:sldId id="274" r:id="rId13"/>
    <p:sldId id="266" r:id="rId14"/>
    <p:sldId id="284" r:id="rId15"/>
    <p:sldId id="285" r:id="rId16"/>
    <p:sldId id="258" r:id="rId17"/>
    <p:sldId id="286" r:id="rId18"/>
    <p:sldId id="287" r:id="rId19"/>
    <p:sldId id="288" r:id="rId20"/>
    <p:sldId id="289" r:id="rId21"/>
    <p:sldId id="290" r:id="rId22"/>
    <p:sldId id="26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16" r:id="rId34"/>
    <p:sldId id="261" r:id="rId35"/>
    <p:sldId id="301" r:id="rId36"/>
    <p:sldId id="302" r:id="rId37"/>
    <p:sldId id="303" r:id="rId38"/>
    <p:sldId id="304" r:id="rId39"/>
    <p:sldId id="305" r:id="rId40"/>
    <p:sldId id="307" r:id="rId41"/>
    <p:sldId id="262" r:id="rId42"/>
    <p:sldId id="308" r:id="rId43"/>
    <p:sldId id="310" r:id="rId44"/>
    <p:sldId id="263" r:id="rId45"/>
    <p:sldId id="311" r:id="rId46"/>
    <p:sldId id="312" r:id="rId47"/>
    <p:sldId id="318" r:id="rId48"/>
    <p:sldId id="313" r:id="rId49"/>
    <p:sldId id="276" r:id="rId50"/>
    <p:sldId id="277" r:id="rId51"/>
    <p:sldId id="314" r:id="rId52"/>
    <p:sldId id="315" r:id="rId53"/>
    <p:sldId id="279" r:id="rId54"/>
    <p:sldId id="280" r:id="rId55"/>
    <p:sldId id="281" r:id="rId56"/>
    <p:sldId id="282" r:id="rId57"/>
    <p:sldId id="283" r:id="rId58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43" autoAdjust="0"/>
  </p:normalViewPr>
  <p:slideViewPr>
    <p:cSldViewPr>
      <p:cViewPr varScale="1">
        <p:scale>
          <a:sx n="84" d="100"/>
          <a:sy n="84" d="100"/>
        </p:scale>
        <p:origin x="-90" y="-6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3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4AF5C-A951-4665-A717-A8EA2AF39FA7}" type="datetimeFigureOut">
              <a:rPr kumimoji="1" lang="ja-JP" altLang="en-US" smtClean="0"/>
              <a:t>2011/5/15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B4008-C342-44A8-A623-145D1A59D8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88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4008-C342-44A8-A623-145D1A59D883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58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4008-C342-44A8-A623-145D1A59D883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14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314452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3714751"/>
            <a:ext cx="9147765" cy="1434066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D08E99-9901-437C-89A4-464C340642E5}" type="datetime1">
              <a:rPr kumimoji="1" lang="ja-JP" altLang="en-US" smtClean="0"/>
              <a:t>2011/5/15</a:t>
            </a:fld>
            <a:endParaRPr kumimoji="1" lang="ja-JP" alt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10998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8726E-F6DB-4C2E-8E37-32FF5B7F13AC}" type="datetime1">
              <a:rPr kumimoji="1" lang="ja-JP" altLang="en-US" smtClean="0"/>
              <a:t>2011/5/15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8726E-F6DB-4C2E-8E37-32FF5B7F13AC}" type="datetime1">
              <a:rPr kumimoji="1" lang="ja-JP" altLang="en-US" smtClean="0"/>
              <a:t>2011/5/15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B4D932-C9B0-4EBF-AF8D-5DBBE4B6CAEF}" type="datetime1">
              <a:rPr kumimoji="1" lang="ja-JP" altLang="en-US" smtClean="0"/>
              <a:t>2011/5/15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E6252-6834-442B-84C2-52606CC5E8BE}" type="datetime1">
              <a:rPr kumimoji="1" lang="ja-JP" altLang="en-US" smtClean="0"/>
              <a:t>2011/5/15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C2D07-209B-4446-99D6-675B201CA756}" type="datetime1">
              <a:rPr kumimoji="1" lang="ja-JP" altLang="en-US" smtClean="0"/>
              <a:t>2011/5/15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5029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912DF-2CD7-4FBE-918F-78E1457256CB}" type="datetime1">
              <a:rPr kumimoji="1" lang="ja-JP" altLang="en-US" smtClean="0"/>
              <a:t>2011/5/15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43DC3-35E8-4824-AE03-4F82CE5A458E}" type="datetime1">
              <a:rPr kumimoji="1" lang="ja-JP" altLang="en-US" smtClean="0"/>
              <a:t>2011/5/15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EF83A2-6426-4EE0-A34F-5611A5DF72EC}" type="datetime1">
              <a:rPr kumimoji="1" lang="ja-JP" altLang="en-US" smtClean="0"/>
              <a:t>2011/5/15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D968726E-F6DB-4C2E-8E37-32FF5B7F13AC}" type="datetime1">
              <a:rPr kumimoji="1" lang="ja-JP" altLang="en-US" smtClean="0"/>
              <a:t>2011/5/15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89F610-548C-431A-96D7-AA8DAF306767}" type="datetime1">
              <a:rPr kumimoji="1" lang="ja-JP" altLang="en-US" smtClean="0"/>
              <a:t>2011/5/15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380075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4458703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3" y="4458703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ー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68726E-F6DB-4C2E-8E37-32FF5B7F13AC}" type="datetime1">
              <a:rPr kumimoji="1" lang="ja-JP" altLang="en-US" smtClean="0"/>
              <a:t>2011/5/15</a:t>
            </a:fld>
            <a:endParaRPr kumimoji="1" lang="ja-JP" altLang="en-US"/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3"/>
          </p:nvPr>
        </p:nvSpPr>
        <p:spPr>
          <a:xfrm>
            <a:off x="4380075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wnet.jp/Windows/etc.asp" TargetMode="External"/><Relationship Id="rId2" Type="http://schemas.openxmlformats.org/officeDocument/2006/relationships/hyperlink" Target="http://technet.microsoft.com/ja-jp/windows/gg442063.asp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wnet.jp/Windows/etc.asp" TargetMode="External"/><Relationship Id="rId2" Type="http://schemas.openxmlformats.org/officeDocument/2006/relationships/hyperlink" Target="http://technet.microsoft.com/ja-jp/windows/gg442063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仮想化を現場でどう使っていく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err="1"/>
              <a:t>RemoteApp</a:t>
            </a:r>
            <a:r>
              <a:rPr lang="en-US" altLang="ja-JP" dirty="0"/>
              <a:t> + Hyper-V + VDI </a:t>
            </a:r>
            <a:r>
              <a:rPr lang="en-US" altLang="ja-JP" dirty="0" smtClean="0"/>
              <a:t>+ </a:t>
            </a:r>
            <a:r>
              <a:rPr lang="en-US" altLang="ja-JP" dirty="0"/>
              <a:t>RD-Gateway + </a:t>
            </a:r>
            <a:r>
              <a:rPr lang="en-US" altLang="ja-JP" dirty="0" smtClean="0"/>
              <a:t>Network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6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1.2 </a:t>
            </a:r>
            <a:r>
              <a:rPr kumimoji="1" lang="ja-JP" altLang="en-US" dirty="0" smtClean="0"/>
              <a:t>もう少し詳しく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74" y="1877169"/>
            <a:ext cx="7742266" cy="213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1.3 </a:t>
            </a:r>
            <a:r>
              <a:rPr kumimoji="1" lang="ja-JP" altLang="en-US" dirty="0" smtClean="0"/>
              <a:t>更に詳しく</a:t>
            </a:r>
            <a:endParaRPr kumimoji="1" lang="ja-JP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57604"/>
            <a:ext cx="6192688" cy="275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9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アプリケーションサイズのリモートデスクトップ</a:t>
            </a:r>
          </a:p>
          <a:p>
            <a:r>
              <a:rPr lang="ja-JP" altLang="en-US" dirty="0"/>
              <a:t>利用者から</a:t>
            </a:r>
            <a:r>
              <a:rPr lang="ja-JP" altLang="en-US" dirty="0" smtClean="0"/>
              <a:t>はローカールアプリケーション</a:t>
            </a:r>
            <a:r>
              <a:rPr lang="ja-JP" altLang="en-US" dirty="0" err="1" smtClean="0"/>
              <a:t>ぽく</a:t>
            </a:r>
            <a:r>
              <a:rPr lang="ja-JP" altLang="en-US" dirty="0" smtClean="0"/>
              <a:t>見える</a:t>
            </a:r>
          </a:p>
          <a:p>
            <a:r>
              <a:rPr kumimoji="1" lang="ja-JP" altLang="en-US" dirty="0"/>
              <a:t>デスクトップ全部を持ってくるわけではない</a:t>
            </a:r>
            <a:r>
              <a:rPr kumimoji="1" lang="ja-JP" altLang="en-US" dirty="0" smtClean="0"/>
              <a:t>ので邪魔にならない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1.4 </a:t>
            </a:r>
            <a:r>
              <a:rPr kumimoji="1" lang="en-US" altLang="ja-JP" dirty="0" err="1" smtClean="0"/>
              <a:t>RemoteApp</a:t>
            </a:r>
            <a:r>
              <a:rPr kumimoji="1" lang="ja-JP" altLang="en-US" dirty="0" err="1" smtClean="0"/>
              <a:t>って</a:t>
            </a:r>
            <a:r>
              <a:rPr kumimoji="1" lang="ja-JP" altLang="en-US" dirty="0" smtClean="0"/>
              <a:t>何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91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/>
              <a:t>2.RemoteApp </a:t>
            </a:r>
            <a:r>
              <a:rPr kumimoji="1" lang="ja-JP" altLang="en-US" sz="2800" dirty="0" err="1" smtClean="0"/>
              <a:t>って</a:t>
            </a:r>
            <a:r>
              <a:rPr kumimoji="1" lang="ja-JP" altLang="en-US" sz="2800" dirty="0" smtClean="0"/>
              <a:t>こんな使い方ができます</a:t>
            </a:r>
            <a:endParaRPr kumimoji="1" lang="ja-JP" altLang="en-US" sz="28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意外と使い勝手が良い </a:t>
            </a:r>
            <a:r>
              <a:rPr kumimoji="1" lang="en-US" altLang="ja-JP" dirty="0" smtClean="0"/>
              <a:t>RemoteApp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9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kumimoji="1" lang="ja-JP" altLang="en-US" dirty="0" smtClean="0"/>
              <a:t>アプリケーションをインストールしたくない</a:t>
            </a:r>
          </a:p>
          <a:p>
            <a:pPr lvl="1"/>
            <a:r>
              <a:rPr lang="en-US" altLang="ja-JP" dirty="0" smtClean="0"/>
              <a:t>OS</a:t>
            </a:r>
            <a:r>
              <a:rPr lang="ja-JP" altLang="en-US" dirty="0" smtClean="0"/>
              <a:t>非互換対策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同居できない複数バージョンのアプリケーションを同時に使う</a:t>
            </a:r>
          </a:p>
          <a:p>
            <a:pPr lvl="1"/>
            <a:r>
              <a:rPr kumimoji="1" lang="en-US" altLang="ja-JP" dirty="0" smtClean="0"/>
              <a:t>Netbook </a:t>
            </a:r>
            <a:r>
              <a:rPr kumimoji="1" lang="ja-JP" altLang="en-US" dirty="0" smtClean="0"/>
              <a:t>とかの非力なマシンでヘビーな処理をする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2.1 </a:t>
            </a:r>
            <a:r>
              <a:rPr kumimoji="1" lang="ja-JP" altLang="en-US" dirty="0" smtClean="0"/>
              <a:t>社内での利用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9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ja-JP" altLang="en-US" dirty="0" smtClean="0"/>
              <a:t>非</a:t>
            </a:r>
            <a:r>
              <a:rPr kumimoji="1" lang="en-US" altLang="ja-JP" dirty="0" smtClean="0"/>
              <a:t>TCP</a:t>
            </a:r>
            <a:r>
              <a:rPr kumimoji="1" lang="ja-JP" altLang="en-US" dirty="0" smtClean="0"/>
              <a:t>系の</a:t>
            </a:r>
            <a:r>
              <a:rPr kumimoji="1" lang="en-US" altLang="ja-JP" dirty="0" smtClean="0"/>
              <a:t>VPN</a:t>
            </a:r>
            <a:r>
              <a:rPr kumimoji="1" lang="ja-JP" altLang="en-US" dirty="0" smtClean="0"/>
              <a:t>がつながらない環境対策</a:t>
            </a:r>
          </a:p>
          <a:p>
            <a:pPr lvl="1"/>
            <a:r>
              <a:rPr kumimoji="1" lang="ja-JP" altLang="en-US" dirty="0" smtClean="0"/>
              <a:t>ローカルディスクにデーターを置きたくない</a:t>
            </a:r>
          </a:p>
          <a:p>
            <a:pPr lvl="1"/>
            <a:r>
              <a:rPr lang="ja-JP" altLang="en-US" dirty="0"/>
              <a:t>ローカルディスクにアプリケーションを置きたくない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細い回線の先でネットワーク的に重い処理をする</a:t>
            </a:r>
          </a:p>
          <a:p>
            <a:pPr lvl="1"/>
            <a:r>
              <a:rPr kumimoji="1" lang="ja-JP" altLang="en-US" dirty="0" smtClean="0"/>
              <a:t>デスクトップ環境とモバイル環境の統合</a:t>
            </a:r>
          </a:p>
          <a:p>
            <a:pPr lvl="1"/>
            <a:r>
              <a:rPr kumimoji="1" lang="ja-JP" altLang="en-US" dirty="0" smtClean="0"/>
              <a:t>緊急在宅勤務</a:t>
            </a:r>
          </a:p>
          <a:p>
            <a:pPr lvl="1"/>
            <a:r>
              <a:rPr kumimoji="1" lang="en-US" altLang="ja-JP" dirty="0" err="1" smtClean="0"/>
              <a:t>NetCaffe</a:t>
            </a:r>
            <a:r>
              <a:rPr kumimoji="1" lang="ja-JP" altLang="en-US" dirty="0" smtClean="0"/>
              <a:t>とかのテンポラリ環境からの業務システム利用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2.2 </a:t>
            </a:r>
            <a:r>
              <a:rPr kumimoji="1" lang="ja-JP" altLang="en-US" dirty="0" smtClean="0"/>
              <a:t>社外での利用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47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3.</a:t>
            </a:r>
            <a:r>
              <a:rPr kumimoji="1" lang="ja-JP" altLang="en-US" dirty="0" smtClean="0"/>
              <a:t>クライアント</a:t>
            </a: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の</a:t>
            </a:r>
            <a:r>
              <a:rPr kumimoji="1" lang="en-US" altLang="ja-JP" dirty="0" err="1" smtClean="0"/>
              <a:t>RemoteApp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XP / Vista / 7 </a:t>
            </a:r>
            <a:r>
              <a:rPr kumimoji="1" lang="ja-JP" altLang="en-US" dirty="0" smtClean="0"/>
              <a:t>も </a:t>
            </a:r>
            <a:r>
              <a:rPr kumimoji="1" lang="en-US" altLang="ja-JP" dirty="0" smtClean="0"/>
              <a:t>RemoteApp </a:t>
            </a:r>
            <a:endParaRPr kumimoji="1" lang="ja-JP" altLang="en-US" dirty="0" smtClean="0"/>
          </a:p>
          <a:p>
            <a:r>
              <a:rPr kumimoji="1" lang="ja-JP" altLang="en-US" dirty="0" smtClean="0"/>
              <a:t>ホストになれる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kumimoji="1" lang="ja-JP" altLang="en-US" dirty="0" smtClean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kumimoji="1" lang="en-US" altLang="ja-JP" sz="2800" dirty="0" smtClean="0"/>
              <a:t>3.1 Windows Server 2008 R2 </a:t>
            </a:r>
            <a:r>
              <a:rPr kumimoji="1" lang="ja-JP" altLang="en-US" sz="2800" dirty="0" smtClean="0"/>
              <a:t>の</a:t>
            </a:r>
            <a:r>
              <a:rPr kumimoji="1" lang="ja-JP" altLang="en-US" sz="2800" baseline="0" dirty="0" smtClean="0"/>
              <a:t> </a:t>
            </a:r>
            <a:r>
              <a:rPr kumimoji="1" lang="en-US" altLang="ja-JP" sz="2800" dirty="0" err="1" smtClean="0"/>
              <a:t>RemoteApp</a:t>
            </a:r>
            <a:endParaRPr kumimoji="1" lang="ja-JP" alt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077441"/>
            <a:ext cx="77533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0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kumimoji="1" lang="en-US" altLang="ja-JP" dirty="0" smtClean="0"/>
              <a:t>Windows Server 2008 R2 </a:t>
            </a:r>
            <a:r>
              <a:rPr kumimoji="1" lang="ja-JP" altLang="en-US" dirty="0" smtClean="0"/>
              <a:t>の </a:t>
            </a:r>
            <a:r>
              <a:rPr kumimoji="1" lang="en-US" altLang="ja-JP" dirty="0" smtClean="0"/>
              <a:t>RemoteApp </a:t>
            </a:r>
            <a:r>
              <a:rPr kumimoji="1" lang="ja-JP" altLang="en-US" dirty="0" smtClean="0"/>
              <a:t>は、</a:t>
            </a:r>
            <a:r>
              <a:rPr kumimoji="1" lang="en-US" altLang="ja-JP" dirty="0" smtClean="0"/>
              <a:t>Windows Server 2008 R2 </a:t>
            </a:r>
            <a:r>
              <a:rPr kumimoji="1" lang="ja-JP" altLang="en-US" dirty="0" smtClean="0"/>
              <a:t>で動作が保証されているアプリケーションに限定されるのが</a:t>
            </a:r>
            <a:r>
              <a:rPr lang="ja-JP" altLang="en-US" dirty="0"/>
              <a:t>ネック</a:t>
            </a:r>
            <a:endParaRPr kumimoji="1" lang="en-US" altLang="ja-JP" dirty="0" smtClean="0"/>
          </a:p>
          <a:p>
            <a:pPr lvl="0"/>
            <a:r>
              <a:rPr lang="en-US" altLang="ja-JP" dirty="0" smtClean="0"/>
              <a:t>Windows Server 2008 / R2 </a:t>
            </a:r>
            <a:r>
              <a:rPr lang="ja-JP" altLang="en-US" dirty="0" smtClean="0"/>
              <a:t>の</a:t>
            </a:r>
            <a:r>
              <a:rPr lang="en-US" altLang="ja-JP" dirty="0" smtClean="0"/>
              <a:t>RemoteApp</a:t>
            </a:r>
            <a:r>
              <a:rPr lang="ja-JP" altLang="en-US" dirty="0" smtClean="0"/>
              <a:t>は、リモートデスクトップ提供機能を使って、</a:t>
            </a:r>
            <a:r>
              <a:rPr lang="en-US" altLang="ja-JP" dirty="0" smtClean="0"/>
              <a:t>Windows Server </a:t>
            </a:r>
            <a:r>
              <a:rPr lang="ja-JP" altLang="en-US" dirty="0" smtClean="0"/>
              <a:t>にインストールされているアプリケーションをアプリケーションサイズのリモートデスクトップとして提供している</a:t>
            </a:r>
            <a:endParaRPr kumimoji="1" lang="en-US" altLang="ja-JP" dirty="0" smtClean="0"/>
          </a:p>
          <a:p>
            <a:pPr lvl="0"/>
            <a:r>
              <a:rPr kumimoji="1" lang="en-US" altLang="ja-JP" dirty="0" smtClean="0"/>
              <a:t>Windows Client OS </a:t>
            </a:r>
            <a:r>
              <a:rPr kumimoji="1" lang="ja-JP" altLang="en-US" dirty="0" smtClean="0"/>
              <a:t>には、標準でリモートデスクトップを提供する機能がついている</a:t>
            </a:r>
          </a:p>
          <a:p>
            <a:pPr lvl="0"/>
            <a:r>
              <a:rPr kumimoji="1" lang="en-US" altLang="ja-JP" dirty="0" smtClean="0"/>
              <a:t>XP Mode</a:t>
            </a:r>
            <a:r>
              <a:rPr kumimoji="1" lang="ja-JP" altLang="en-US" dirty="0" smtClean="0"/>
              <a:t>のアプリケーションは</a:t>
            </a:r>
            <a:r>
              <a:rPr kumimoji="1" lang="en-US" altLang="ja-JP" dirty="0" err="1" smtClean="0"/>
              <a:t>RemoteApp</a:t>
            </a:r>
            <a:r>
              <a:rPr kumimoji="1" lang="ja-JP" altLang="en-US" dirty="0" smtClean="0"/>
              <a:t>テクノロジーで提供されている。つまり、</a:t>
            </a:r>
            <a:r>
              <a:rPr kumimoji="1" lang="en-US" altLang="ja-JP" dirty="0" smtClean="0"/>
              <a:t>XP</a:t>
            </a:r>
            <a:r>
              <a:rPr kumimoji="1" lang="ja-JP" altLang="en-US" dirty="0" smtClean="0"/>
              <a:t>でも</a:t>
            </a:r>
            <a:r>
              <a:rPr kumimoji="1" lang="en-US" altLang="ja-JP" dirty="0" err="1" smtClean="0"/>
              <a:t>RemoteApp</a:t>
            </a:r>
            <a:r>
              <a:rPr kumimoji="1" lang="ja-JP" altLang="en-US" dirty="0" smtClean="0"/>
              <a:t>提供ができる。</a:t>
            </a:r>
            <a:r>
              <a:rPr lang="en-US" altLang="ja-JP" dirty="0"/>
              <a:t>(</a:t>
            </a:r>
            <a:r>
              <a:rPr lang="ja-JP" altLang="en-US" dirty="0"/>
              <a:t>要</a:t>
            </a:r>
            <a:r>
              <a:rPr lang="en-US" altLang="ja-JP" dirty="0"/>
              <a:t>KB961742)</a:t>
            </a:r>
            <a:endParaRPr kumimoji="1" lang="ja-JP" altLang="en-US" dirty="0" smtClean="0"/>
          </a:p>
          <a:p>
            <a:pPr lvl="0"/>
            <a:r>
              <a:rPr lang="en-US" altLang="ja-JP" dirty="0" smtClean="0"/>
              <a:t>Windows 7</a:t>
            </a:r>
            <a:r>
              <a:rPr lang="ja-JP" altLang="en-US" dirty="0" err="1" smtClean="0"/>
              <a:t>には</a:t>
            </a:r>
            <a:r>
              <a:rPr lang="ja-JP" altLang="en-US" dirty="0" smtClean="0"/>
              <a:t>標準で</a:t>
            </a:r>
            <a:r>
              <a:rPr lang="en-US" altLang="ja-JP" dirty="0" err="1" smtClean="0"/>
              <a:t>RemoteApp</a:t>
            </a:r>
            <a:r>
              <a:rPr lang="ja-JP" altLang="en-US" dirty="0" smtClean="0"/>
              <a:t>提供機能が組み込まれている</a:t>
            </a:r>
          </a:p>
          <a:p>
            <a:pPr lvl="0"/>
            <a:r>
              <a:rPr lang="en-US" altLang="ja-JP" dirty="0" smtClean="0"/>
              <a:t>Vista</a:t>
            </a:r>
            <a:r>
              <a:rPr lang="ja-JP" altLang="en-US" dirty="0" smtClean="0"/>
              <a:t>に</a:t>
            </a:r>
            <a:r>
              <a:rPr lang="en-US" altLang="ja-JP" dirty="0" smtClean="0"/>
              <a:t>KB961741</a:t>
            </a:r>
            <a:r>
              <a:rPr lang="ja-JP" altLang="en-US" dirty="0" smtClean="0"/>
              <a:t>をインストールすると</a:t>
            </a:r>
            <a:r>
              <a:rPr lang="en-US" altLang="ja-JP" dirty="0" err="1" smtClean="0"/>
              <a:t>RemoteApp</a:t>
            </a:r>
            <a:r>
              <a:rPr lang="ja-JP" altLang="en-US" dirty="0" smtClean="0"/>
              <a:t>提供ができるようになる</a:t>
            </a:r>
            <a:endParaRPr kumimoji="1" lang="ja-JP" altLang="en-US" dirty="0" smtClean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kumimoji="1" lang="en-US" altLang="ja-JP" sz="2400" dirty="0" smtClean="0"/>
              <a:t>3.2 </a:t>
            </a:r>
            <a:r>
              <a:rPr kumimoji="1" lang="en-US" altLang="ja-JP" sz="2400" dirty="0" err="1" smtClean="0"/>
              <a:t>RemoteApp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は </a:t>
            </a:r>
            <a:r>
              <a:rPr kumimoji="1" lang="en-US" altLang="ja-JP" sz="2400" dirty="0" smtClean="0"/>
              <a:t>Windows Server </a:t>
            </a:r>
            <a:r>
              <a:rPr kumimoji="1" lang="ja-JP" altLang="en-US" sz="2400" dirty="0" err="1" smtClean="0"/>
              <a:t>だけの</a:t>
            </a:r>
            <a:r>
              <a:rPr kumimoji="1" lang="ja-JP" altLang="en-US" sz="2400" dirty="0" smtClean="0"/>
              <a:t>機能じゃない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737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リモートデスクトップを有効にする</a:t>
            </a:r>
          </a:p>
          <a:p>
            <a:pPr lvl="0"/>
            <a:r>
              <a:rPr lang="en-US" altLang="ja-JP" sz="2400" dirty="0" err="1"/>
              <a:t>RemoteApp</a:t>
            </a:r>
            <a:r>
              <a:rPr lang="ja-JP" altLang="en-US" sz="2400" dirty="0"/>
              <a:t>提供に必要</a:t>
            </a:r>
            <a:r>
              <a:rPr lang="ja-JP" altLang="en-US" sz="2400" dirty="0" smtClean="0"/>
              <a:t>な</a:t>
            </a:r>
            <a:r>
              <a:rPr lang="en-US" altLang="ja-JP" sz="2400" dirty="0" smtClean="0"/>
              <a:t>KB</a:t>
            </a:r>
            <a:r>
              <a:rPr lang="ja-JP" altLang="en-US" sz="2400" dirty="0" smtClean="0"/>
              <a:t>をインストール</a:t>
            </a:r>
            <a:r>
              <a:rPr lang="en-US" altLang="ja-JP" sz="2400" dirty="0" smtClean="0"/>
              <a:t>(7</a:t>
            </a:r>
            <a:r>
              <a:rPr lang="ja-JP" altLang="en-US" sz="2400" dirty="0" smtClean="0"/>
              <a:t>は不要</a:t>
            </a:r>
            <a:r>
              <a:rPr lang="en-US" altLang="ja-JP" sz="2400" dirty="0" smtClean="0"/>
              <a:t>)</a:t>
            </a:r>
          </a:p>
          <a:p>
            <a:pPr lvl="0"/>
            <a:r>
              <a:rPr kumimoji="1" lang="en-US" altLang="ja-JP" sz="2400" dirty="0" err="1"/>
              <a:t>RemoteApp</a:t>
            </a:r>
            <a:r>
              <a:rPr kumimoji="1" lang="ja-JP" altLang="en-US" sz="2400" dirty="0"/>
              <a:t>提供</a:t>
            </a:r>
            <a:r>
              <a:rPr kumimoji="1" lang="ja-JP" altLang="en-US" sz="2400" dirty="0" smtClean="0"/>
              <a:t>する</a:t>
            </a:r>
            <a:r>
              <a:rPr kumimoji="1" lang="ja-JP" altLang="en-US" sz="2400" dirty="0"/>
              <a:t>アプリケーションをレジストリに</a:t>
            </a:r>
            <a:r>
              <a:rPr kumimoji="1" lang="ja-JP" altLang="en-US" sz="2400" dirty="0" smtClean="0"/>
              <a:t>登録</a:t>
            </a:r>
          </a:p>
          <a:p>
            <a:pPr lvl="0"/>
            <a:endParaRPr lang="ja-JP" altLang="en-US" dirty="0"/>
          </a:p>
          <a:p>
            <a:pPr lvl="0"/>
            <a:r>
              <a:rPr kumimoji="1" lang="ja-JP" altLang="en-US" dirty="0" smtClean="0"/>
              <a:t>これだけ</a:t>
            </a:r>
            <a:r>
              <a:rPr kumimoji="1" lang="en-US" altLang="ja-JP" dirty="0" smtClean="0"/>
              <a:t>!!!</a:t>
            </a:r>
            <a:endParaRPr kumimoji="1" lang="ja-JP" altLang="en-US" dirty="0" smtClean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3.3 </a:t>
            </a:r>
            <a:r>
              <a:rPr kumimoji="1" lang="ja-JP" altLang="en-US" dirty="0" smtClean="0"/>
              <a:t>実装方法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90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dirty="0"/>
              <a:t>村嶋修一</a:t>
            </a:r>
            <a:r>
              <a:rPr lang="en-US" altLang="ja-JP" dirty="0"/>
              <a:t>/MURA</a:t>
            </a:r>
          </a:p>
          <a:p>
            <a:r>
              <a:rPr lang="ja-JP" altLang="en-US" dirty="0"/>
              <a:t>千葉県松戸市在住</a:t>
            </a:r>
          </a:p>
          <a:p>
            <a:r>
              <a:rPr lang="ja-JP" altLang="en-US" dirty="0"/>
              <a:t>都内の独立系</a:t>
            </a:r>
            <a:r>
              <a:rPr lang="en-US" altLang="ja-JP" dirty="0" err="1"/>
              <a:t>SIer</a:t>
            </a:r>
            <a:r>
              <a:rPr lang="ja-JP" altLang="en-US" dirty="0"/>
              <a:t>でアプリケーション</a:t>
            </a:r>
            <a:r>
              <a:rPr lang="en-US" altLang="ja-JP" dirty="0"/>
              <a:t>/</a:t>
            </a:r>
            <a:r>
              <a:rPr lang="ja-JP" altLang="en-US" dirty="0"/>
              <a:t>インフラネットワーク両方の</a:t>
            </a:r>
            <a:r>
              <a:rPr lang="en-US" altLang="ja-JP" dirty="0" smtClean="0"/>
              <a:t>SA/</a:t>
            </a:r>
            <a:r>
              <a:rPr lang="ja-JP" altLang="en-US" dirty="0" smtClean="0"/>
              <a:t>コンサルっぽい</a:t>
            </a:r>
            <a:r>
              <a:rPr lang="ja-JP" altLang="en-US" dirty="0"/>
              <a:t>事しています</a:t>
            </a:r>
          </a:p>
          <a:p>
            <a:r>
              <a:rPr lang="ja-JP" altLang="en-US" dirty="0"/>
              <a:t>本</a:t>
            </a:r>
            <a:r>
              <a:rPr lang="en-US" altLang="ja-JP" dirty="0"/>
              <a:t>/</a:t>
            </a:r>
            <a:r>
              <a:rPr lang="ja-JP" altLang="en-US" dirty="0"/>
              <a:t>雑誌書いて</a:t>
            </a:r>
            <a:r>
              <a:rPr lang="ja-JP" altLang="en-US" dirty="0" smtClean="0"/>
              <a:t>います</a:t>
            </a:r>
            <a:r>
              <a:rPr lang="en-US" altLang="ja-JP" dirty="0" smtClean="0"/>
              <a:t>(</a:t>
            </a:r>
            <a:r>
              <a:rPr lang="ja-JP" altLang="en-US" dirty="0" smtClean="0"/>
              <a:t>過去形</a:t>
            </a:r>
            <a:r>
              <a:rPr lang="en-US" altLang="ja-JP" dirty="0" smtClean="0"/>
              <a:t>?)</a:t>
            </a:r>
            <a:endParaRPr lang="ja-JP" altLang="en-US" dirty="0"/>
          </a:p>
          <a:p>
            <a:r>
              <a:rPr lang="en-US" altLang="ja-JP" dirty="0"/>
              <a:t>MS MVP for Windows Server Networking </a:t>
            </a:r>
            <a:r>
              <a:rPr lang="ja-JP" altLang="en-US" dirty="0"/>
              <a:t>改め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Virtual </a:t>
            </a:r>
            <a:r>
              <a:rPr lang="en-US" altLang="ja-JP" dirty="0"/>
              <a:t>Machine: </a:t>
            </a:r>
            <a:r>
              <a:rPr lang="en-US" altLang="ja-JP" dirty="0" smtClean="0"/>
              <a:t>Networking</a:t>
            </a:r>
          </a:p>
          <a:p>
            <a:pPr rtl="0" eaLnBrk="1" latinLnBrk="0" hangingPunct="1"/>
            <a:r>
              <a:rPr kumimoji="1" lang="en-US" altLang="ja-JP" sz="2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http://www.vwnet.jp</a:t>
            </a:r>
            <a:endParaRPr lang="ja-JP" altLang="ja-JP" sz="2700" dirty="0" smtClean="0">
              <a:effectLst/>
            </a:endParaRPr>
          </a:p>
          <a:p>
            <a:pPr rtl="0" eaLnBrk="1" latinLnBrk="0" hangingPunct="1"/>
            <a:r>
              <a:rPr kumimoji="1" lang="en-US" altLang="ja-JP" sz="2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mura@vwnet.jp</a:t>
            </a:r>
            <a:endParaRPr lang="ja-JP" altLang="ja-JP" dirty="0" smtClean="0">
              <a:effectLst/>
            </a:endParaRPr>
          </a:p>
          <a:p>
            <a:pPr rtl="0" eaLnBrk="1" latinLnBrk="0" hangingPunct="1"/>
            <a:r>
              <a:rPr kumimoji="1" lang="en-US" altLang="ja-JP" sz="2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Twitter: @</a:t>
            </a:r>
            <a:r>
              <a:rPr kumimoji="1" lang="en-US" altLang="ja-JP" sz="2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Murashima</a:t>
            </a:r>
            <a:endParaRPr lang="en-US" altLang="ja-JP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0.</a:t>
            </a:r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pic>
        <p:nvPicPr>
          <p:cNvPr id="7" name="Picture 3" descr="D:\Work\MVP Logo Kit\MVP_Horizontal_Full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579862"/>
            <a:ext cx="1857388" cy="751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59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dirty="0" err="1" smtClean="0"/>
              <a:t>RemoteApp</a:t>
            </a:r>
            <a:r>
              <a:rPr kumimoji="1" lang="ja-JP" altLang="en-US" dirty="0" smtClean="0"/>
              <a:t>用の</a:t>
            </a:r>
            <a:r>
              <a:rPr kumimoji="1" lang="en-US" altLang="ja-JP" dirty="0" smtClean="0"/>
              <a:t>.</a:t>
            </a:r>
            <a:r>
              <a:rPr kumimoji="1" lang="en-US" altLang="ja-JP" dirty="0" err="1" smtClean="0"/>
              <a:t>rdp</a:t>
            </a:r>
            <a:r>
              <a:rPr kumimoji="1" lang="ja-JP" altLang="en-US" dirty="0" smtClean="0"/>
              <a:t>を作成</a:t>
            </a:r>
            <a:r>
              <a:rPr kumimoji="1" lang="en-US" altLang="ja-JP" dirty="0" smtClean="0"/>
              <a:t>(</a:t>
            </a:r>
            <a:r>
              <a:rPr lang="ja-JP" altLang="en-US" dirty="0" smtClean="0"/>
              <a:t>テキストエディタ</a:t>
            </a:r>
            <a:r>
              <a:rPr lang="en-US" altLang="ja-JP" dirty="0" smtClean="0"/>
              <a:t>)</a:t>
            </a:r>
          </a:p>
          <a:p>
            <a:pPr lvl="0"/>
            <a:r>
              <a:rPr kumimoji="1" lang="en-US" altLang="ja-JP" dirty="0" smtClean="0"/>
              <a:t>.</a:t>
            </a:r>
            <a:r>
              <a:rPr kumimoji="1" lang="en-US" altLang="ja-JP" dirty="0" err="1" smtClean="0"/>
              <a:t>rdp</a:t>
            </a:r>
            <a:r>
              <a:rPr kumimoji="1" lang="ja-JP" altLang="en-US" dirty="0" smtClean="0"/>
              <a:t>を使ってリモートデスクトップ接続をする</a:t>
            </a:r>
          </a:p>
          <a:p>
            <a:pPr lvl="0"/>
            <a:endParaRPr lang="ja-JP" altLang="en-US" dirty="0"/>
          </a:p>
          <a:p>
            <a:pPr lvl="0"/>
            <a:r>
              <a:rPr kumimoji="1" lang="ja-JP" altLang="en-US" dirty="0" smtClean="0"/>
              <a:t>これだけ</a:t>
            </a:r>
            <a:r>
              <a:rPr kumimoji="1" lang="en-US" altLang="ja-JP" dirty="0" smtClean="0"/>
              <a:t>!!!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3.4 </a:t>
            </a:r>
            <a:r>
              <a:rPr kumimoji="1" lang="ja-JP" altLang="en-US" dirty="0" smtClean="0"/>
              <a:t>使い方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01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クライアント</a:t>
            </a: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なので、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ユーザーが占有</a:t>
            </a:r>
          </a:p>
          <a:p>
            <a:pPr lvl="1"/>
            <a:r>
              <a:rPr lang="ja-JP" altLang="en-US" dirty="0" smtClean="0"/>
              <a:t>複数ユーザーが使うのであれば、その数分の</a:t>
            </a:r>
            <a:r>
              <a:rPr lang="en-US" altLang="ja-JP" dirty="0" err="1" smtClean="0"/>
              <a:t>RemoteApp</a:t>
            </a:r>
            <a:r>
              <a:rPr lang="ja-JP" altLang="en-US" dirty="0" smtClean="0"/>
              <a:t>提供</a:t>
            </a:r>
            <a:r>
              <a:rPr lang="en-US" altLang="ja-JP" dirty="0" smtClean="0"/>
              <a:t>OS</a:t>
            </a:r>
            <a:r>
              <a:rPr lang="ja-JP" altLang="en-US" dirty="0" smtClean="0"/>
              <a:t>が稼働している必要がある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3.5 </a:t>
            </a:r>
            <a:r>
              <a:rPr kumimoji="1" lang="ja-JP" altLang="en-US" dirty="0" smtClean="0"/>
              <a:t>制限事項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40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4.RmoteApp</a:t>
            </a:r>
            <a:r>
              <a:rPr kumimoji="1" lang="ja-JP" altLang="en-US" sz="2800" dirty="0" smtClean="0"/>
              <a:t>提供クライアント</a:t>
            </a:r>
            <a:r>
              <a:rPr kumimoji="1" lang="en-US" altLang="ja-JP" sz="2800" dirty="0" smtClean="0"/>
              <a:t>OS</a:t>
            </a:r>
            <a:r>
              <a:rPr kumimoji="1" lang="ja-JP" altLang="en-US" sz="2800" dirty="0" smtClean="0"/>
              <a:t>の入れ物として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Hyper-V</a:t>
            </a:r>
            <a:r>
              <a:rPr kumimoji="1" lang="ja-JP" altLang="en-US" sz="2800" dirty="0" smtClean="0"/>
              <a:t>を使う</a:t>
            </a:r>
            <a:endParaRPr kumimoji="1" lang="ja-JP" altLang="en-US" sz="28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省電力</a:t>
            </a:r>
            <a:r>
              <a:rPr lang="ja-JP" altLang="en-US" dirty="0" smtClean="0"/>
              <a:t>にも効果あり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4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kumimoji="1" lang="en-US" altLang="ja-JP" dirty="0" smtClean="0"/>
              <a:t>Hyper-V</a:t>
            </a:r>
            <a:r>
              <a:rPr kumimoji="1" lang="ja-JP" altLang="en-US" dirty="0" smtClean="0"/>
              <a:t>を立てる</a:t>
            </a:r>
          </a:p>
          <a:p>
            <a:pPr lvl="1"/>
            <a:r>
              <a:rPr kumimoji="1" lang="ja-JP" altLang="en-US" dirty="0" smtClean="0"/>
              <a:t>子パーティションにクライアント</a:t>
            </a: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をインストール</a:t>
            </a:r>
            <a:endParaRPr kumimoji="1" lang="en-US" altLang="ja-JP" dirty="0" smtClean="0"/>
          </a:p>
          <a:p>
            <a:pPr lvl="1"/>
            <a:r>
              <a:rPr kumimoji="1" lang="en-US" altLang="ja-JP" dirty="0" err="1" smtClean="0"/>
              <a:t>RemoteApp</a:t>
            </a:r>
            <a:r>
              <a:rPr kumimoji="1" lang="ja-JP" altLang="en-US" dirty="0" smtClean="0"/>
              <a:t>の設定</a:t>
            </a:r>
            <a:endParaRPr kumimoji="1" lang="en-US" altLang="ja-JP" dirty="0" smtClean="0"/>
          </a:p>
          <a:p>
            <a:pPr lvl="1"/>
            <a:r>
              <a:rPr kumimoji="1" lang="en-US" altLang="ja-JP" dirty="0" err="1" smtClean="0"/>
              <a:t>sysprep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差分ディスクで必要数分の子パーティションへ展開</a:t>
            </a:r>
          </a:p>
          <a:p>
            <a:pPr lvl="1"/>
            <a:r>
              <a:rPr lang="ja-JP" altLang="en-US" dirty="0"/>
              <a:t>必要に</a:t>
            </a:r>
            <a:r>
              <a:rPr lang="ja-JP" altLang="en-US" dirty="0" smtClean="0"/>
              <a:t>応じて</a:t>
            </a:r>
            <a:r>
              <a:rPr lang="en-US" altLang="ja-JP" dirty="0" smtClean="0"/>
              <a:t>GPO</a:t>
            </a:r>
            <a:r>
              <a:rPr lang="ja-JP" altLang="en-US" dirty="0" smtClean="0"/>
              <a:t>コントロール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.</a:t>
            </a:r>
            <a:r>
              <a:rPr lang="en-US" altLang="ja-JP" dirty="0" err="1" smtClean="0"/>
              <a:t>rdp</a:t>
            </a:r>
            <a:r>
              <a:rPr lang="ja-JP" altLang="en-US" dirty="0" smtClean="0"/>
              <a:t>を作って配布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4.1 </a:t>
            </a:r>
            <a:r>
              <a:rPr kumimoji="1" lang="ja-JP" altLang="en-US" dirty="0" smtClean="0"/>
              <a:t>小規模展開ならこんなに簡単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21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ja-JP" altLang="en-US" dirty="0" smtClean="0"/>
              <a:t>クライアント</a:t>
            </a: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を稼働させる物理マシンが不要</a:t>
            </a:r>
          </a:p>
          <a:p>
            <a:pPr lvl="1"/>
            <a:r>
              <a:rPr lang="ja-JP" altLang="en-US" dirty="0" smtClean="0"/>
              <a:t>クライアント</a:t>
            </a:r>
            <a:r>
              <a:rPr lang="en-US" altLang="ja-JP" dirty="0" smtClean="0"/>
              <a:t>OS</a:t>
            </a:r>
            <a:r>
              <a:rPr lang="ja-JP" altLang="en-US" dirty="0" smtClean="0"/>
              <a:t>として使用するのが</a:t>
            </a:r>
            <a:r>
              <a:rPr lang="en-US" altLang="ja-JP" dirty="0" smtClean="0"/>
              <a:t>Vista/7</a:t>
            </a:r>
            <a:r>
              <a:rPr lang="ja-JP" altLang="en-US" dirty="0"/>
              <a:t>で</a:t>
            </a:r>
            <a:r>
              <a:rPr lang="ja-JP" altLang="en-US" dirty="0" smtClean="0"/>
              <a:t>あれば、</a:t>
            </a:r>
            <a:r>
              <a:rPr lang="en-US" altLang="ja-JP" dirty="0" smtClean="0"/>
              <a:t>Windows Server 2008 R2 SP1</a:t>
            </a:r>
            <a:r>
              <a:rPr lang="ja-JP" altLang="en-US" dirty="0" err="1" smtClean="0"/>
              <a:t>で提</a:t>
            </a:r>
            <a:r>
              <a:rPr lang="ja-JP" altLang="en-US" dirty="0" smtClean="0"/>
              <a:t>供された</a:t>
            </a:r>
            <a:r>
              <a:rPr lang="en-US" altLang="ja-JP" dirty="0" smtClean="0"/>
              <a:t>Dynamic Memory</a:t>
            </a:r>
            <a:r>
              <a:rPr lang="ja-JP" altLang="en-US" dirty="0" smtClean="0"/>
              <a:t>の恩恵が大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Xeon 5500</a:t>
            </a:r>
            <a:r>
              <a:rPr kumimoji="1" lang="ja-JP" altLang="en-US" dirty="0" smtClean="0"/>
              <a:t>番台以降であればコアパーキングが効くので、アイドリング時の消費電力が抑えられる</a:t>
            </a:r>
          </a:p>
          <a:p>
            <a:pPr lvl="1"/>
            <a:r>
              <a:rPr kumimoji="1" lang="ja-JP" altLang="en-US" dirty="0" smtClean="0"/>
              <a:t>環境構築が簡単</a:t>
            </a:r>
          </a:p>
          <a:p>
            <a:pPr lvl="1"/>
            <a:r>
              <a:rPr kumimoji="1" lang="en-US" altLang="ja-JP" dirty="0" smtClean="0"/>
              <a:t>RD</a:t>
            </a:r>
            <a:r>
              <a:rPr kumimoji="1" lang="ja-JP" altLang="en-US" dirty="0" smtClean="0"/>
              <a:t>ライセンスサーバーが不要</a:t>
            </a:r>
            <a:endParaRPr kumimoji="1" lang="en-US" altLang="ja-JP" dirty="0" smtClean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4.2 </a:t>
            </a:r>
            <a:r>
              <a:rPr kumimoji="1" lang="ja-JP" altLang="en-US" dirty="0" smtClean="0"/>
              <a:t>メリット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38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ja-JP" altLang="en-US" smtClean="0"/>
              <a:t>常に子パーティションが起動している</a:t>
            </a:r>
          </a:p>
          <a:p>
            <a:pPr lvl="1"/>
            <a:r>
              <a:rPr kumimoji="1" lang="ja-JP" altLang="en-US" smtClean="0"/>
              <a:t>占有割り当てしかできない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4.3 </a:t>
            </a:r>
            <a:r>
              <a:rPr kumimoji="1" lang="ja-JP" altLang="en-US" dirty="0" smtClean="0"/>
              <a:t>デメリット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79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4.4.1</a:t>
            </a:r>
            <a:r>
              <a:rPr kumimoji="1" lang="ja-JP" altLang="en-US" baseline="0" dirty="0" smtClean="0"/>
              <a:t> リモートデスクトップを有効にする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22338"/>
            <a:ext cx="4076104" cy="36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9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260270"/>
              </p:ext>
            </p:extLst>
          </p:nvPr>
        </p:nvGraphicFramePr>
        <p:xfrm>
          <a:off x="899595" y="1131588"/>
          <a:ext cx="7560841" cy="302434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76955"/>
                <a:gridCol w="913099"/>
                <a:gridCol w="2840750"/>
                <a:gridCol w="1430037"/>
              </a:tblGrid>
              <a:tr h="25316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名前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effectLst/>
                        </a:rPr>
                        <a:t>タイプ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effectLst/>
                        </a:rPr>
                        <a:t>値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備考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5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CommandLineSetting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DWORD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5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IconIndex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DWORD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5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IconPath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文字列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effectLst/>
                        </a:rPr>
                        <a:t>アイコンのパス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必要に応じて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5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文字列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effectLst/>
                        </a:rPr>
                        <a:t>アプリケーション名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5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文字列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effectLst/>
                        </a:rPr>
                        <a:t>アプリケーションのパス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492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RequiredCommandLine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文字列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起動時の引数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必要に応じて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5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SecurityDescriptor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effectLst/>
                        </a:rPr>
                        <a:t>文字列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セキュリティ記述子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必要に応じて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5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ShortPath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effectLst/>
                        </a:rPr>
                        <a:t>文字列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アプリケーションの短縮パス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必要に応じて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5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ShowInTSWA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DWORD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 dirty="0">
                          <a:effectLst/>
                        </a:rPr>
                        <a:t>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5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VPath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effectLst/>
                        </a:rPr>
                        <a:t>文字列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effectLst/>
                        </a:rPr>
                        <a:t>アプリケーションのパス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000" dirty="0" smtClean="0"/>
              <a:t>4.4.2 </a:t>
            </a:r>
            <a:r>
              <a:rPr kumimoji="1" lang="en-US" altLang="ja-JP" sz="2000" dirty="0" err="1" smtClean="0"/>
              <a:t>RemoteApp</a:t>
            </a:r>
            <a:r>
              <a:rPr kumimoji="1" lang="ja-JP" altLang="en-US" sz="2000" dirty="0" smtClean="0"/>
              <a:t>として公開するアプリケーションをレジストリに登録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341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1600" dirty="0"/>
              <a:t>Windows Registry Editor Version 5.00</a:t>
            </a:r>
            <a:br>
              <a:rPr lang="en-US" altLang="ja-JP" sz="1600" dirty="0"/>
            </a:br>
            <a:r>
              <a:rPr lang="en-US" altLang="ja-JP" sz="1600" dirty="0"/>
              <a:t>[HKEY_LOCAL_MACHINE\SOFTWARE\Microsoft\Windows NT\</a:t>
            </a:r>
            <a:r>
              <a:rPr lang="en-US" altLang="ja-JP" sz="1600" dirty="0" err="1"/>
              <a:t>CurrentVersion</a:t>
            </a:r>
            <a:r>
              <a:rPr lang="en-US" altLang="ja-JP" sz="1600" dirty="0"/>
              <a:t>\Terminal Server\</a:t>
            </a:r>
            <a:r>
              <a:rPr lang="en-US" altLang="ja-JP" sz="1600" dirty="0" err="1"/>
              <a:t>TsAppAllowList</a:t>
            </a:r>
            <a:r>
              <a:rPr lang="en-US" altLang="ja-JP" sz="1600" dirty="0"/>
              <a:t>\Applications\</a:t>
            </a:r>
            <a:r>
              <a:rPr lang="en-US" altLang="ja-JP" sz="1600" b="1" dirty="0">
                <a:solidFill>
                  <a:srgbClr val="FF0000"/>
                </a:solidFill>
              </a:rPr>
              <a:t>IE6</a:t>
            </a:r>
            <a:r>
              <a:rPr lang="en-US" altLang="ja-JP" sz="1600" dirty="0"/>
              <a:t>]</a:t>
            </a:r>
            <a:br>
              <a:rPr lang="en-US" altLang="ja-JP" sz="1600" dirty="0"/>
            </a:br>
            <a:r>
              <a:rPr lang="en-US" altLang="ja-JP" sz="1600" dirty="0" smtClean="0"/>
              <a:t>“</a:t>
            </a:r>
            <a:r>
              <a:rPr lang="en-US" altLang="ja-JP" sz="1600" dirty="0" err="1" smtClean="0"/>
              <a:t>CommandLineSetting</a:t>
            </a:r>
            <a:r>
              <a:rPr lang="en-US" altLang="ja-JP" sz="1600" dirty="0" smtClean="0"/>
              <a:t>”=</a:t>
            </a:r>
            <a:r>
              <a:rPr lang="en-US" altLang="ja-JP" sz="1600" dirty="0"/>
              <a:t>dword:00000000</a:t>
            </a:r>
            <a:br>
              <a:rPr lang="en-US" altLang="ja-JP" sz="1600" dirty="0"/>
            </a:br>
            <a:r>
              <a:rPr lang="en-US" altLang="ja-JP" sz="1600" dirty="0" smtClean="0"/>
              <a:t>“</a:t>
            </a:r>
            <a:r>
              <a:rPr lang="en-US" altLang="ja-JP" sz="1600" dirty="0" err="1" smtClean="0"/>
              <a:t>IconIndex</a:t>
            </a:r>
            <a:r>
              <a:rPr lang="en-US" altLang="ja-JP" sz="1600" dirty="0" smtClean="0"/>
              <a:t>”=</a:t>
            </a:r>
            <a:r>
              <a:rPr lang="en-US" altLang="ja-JP" sz="1600" dirty="0"/>
              <a:t>dword:00000000</a:t>
            </a:r>
            <a:br>
              <a:rPr lang="en-US" altLang="ja-JP" sz="1600" dirty="0"/>
            </a:br>
            <a:r>
              <a:rPr lang="en-US" altLang="ja-JP" sz="1600" dirty="0" smtClean="0"/>
              <a:t>“Path”=“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C</a:t>
            </a:r>
            <a:r>
              <a:rPr lang="en-US" altLang="ja-JP" sz="1600" b="1" dirty="0">
                <a:solidFill>
                  <a:srgbClr val="FF0000"/>
                </a:solidFill>
              </a:rPr>
              <a:t>:\\Program Files\\Internet Explorer\\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IEXPLORE.exe</a:t>
            </a:r>
            <a:r>
              <a:rPr lang="en-US" altLang="ja-JP" sz="1600" dirty="0" smtClean="0"/>
              <a:t>”</a:t>
            </a:r>
            <a:r>
              <a:rPr lang="en-US" altLang="ja-JP" sz="1600" dirty="0"/>
              <a:t/>
            </a:r>
            <a:br>
              <a:rPr lang="en-US" altLang="ja-JP" sz="1600" dirty="0"/>
            </a:br>
            <a:r>
              <a:rPr lang="en-US" altLang="ja-JP" sz="1600" dirty="0" smtClean="0"/>
              <a:t>“</a:t>
            </a:r>
            <a:r>
              <a:rPr lang="en-US" altLang="ja-JP" sz="1600" dirty="0" err="1" smtClean="0"/>
              <a:t>VPath</a:t>
            </a:r>
            <a:r>
              <a:rPr lang="en-US" altLang="ja-JP" sz="1600" dirty="0" smtClean="0"/>
              <a:t>”=“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C</a:t>
            </a:r>
            <a:r>
              <a:rPr lang="en-US" altLang="ja-JP" sz="1600" b="1" dirty="0">
                <a:solidFill>
                  <a:srgbClr val="FF0000"/>
                </a:solidFill>
              </a:rPr>
              <a:t>:\\Program Files\\Internet Explorer\\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IEXPLORE.exe</a:t>
            </a:r>
            <a:r>
              <a:rPr lang="en-US" altLang="ja-JP" sz="1600" dirty="0" smtClean="0"/>
              <a:t>”</a:t>
            </a:r>
            <a:r>
              <a:rPr lang="en-US" altLang="ja-JP" sz="1600" dirty="0"/>
              <a:t/>
            </a:r>
            <a:br>
              <a:rPr lang="en-US" altLang="ja-JP" sz="1600" dirty="0"/>
            </a:br>
            <a:r>
              <a:rPr lang="en-US" altLang="ja-JP" sz="1600" dirty="0" smtClean="0"/>
              <a:t>“</a:t>
            </a:r>
            <a:r>
              <a:rPr lang="en-US" altLang="ja-JP" sz="1600" dirty="0" err="1" smtClean="0"/>
              <a:t>ShowInTSWA</a:t>
            </a:r>
            <a:r>
              <a:rPr lang="en-US" altLang="ja-JP" sz="1600" dirty="0" smtClean="0"/>
              <a:t>”=</a:t>
            </a:r>
            <a:r>
              <a:rPr lang="en-US" altLang="ja-JP" sz="1600" dirty="0"/>
              <a:t>dword:00000001</a:t>
            </a:r>
            <a:br>
              <a:rPr lang="en-US" altLang="ja-JP" sz="1600" dirty="0"/>
            </a:br>
            <a:r>
              <a:rPr lang="en-US" altLang="ja-JP" sz="1600" dirty="0" smtClean="0"/>
              <a:t>“Name”=“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Internet </a:t>
            </a:r>
            <a:r>
              <a:rPr lang="en-US" altLang="ja-JP" sz="1600" b="1" dirty="0">
                <a:solidFill>
                  <a:srgbClr val="FF0000"/>
                </a:solidFill>
              </a:rPr>
              <a:t>Explorer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6</a:t>
            </a:r>
            <a:r>
              <a:rPr lang="en-US" altLang="ja-JP" sz="1600" dirty="0" smtClean="0"/>
              <a:t>”</a:t>
            </a:r>
            <a:endParaRPr lang="ja-JP" altLang="en-US" sz="1600" dirty="0" smtClean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4.4.2.1 IE6.reg(</a:t>
            </a:r>
            <a:r>
              <a:rPr kumimoji="1" lang="ja-JP" altLang="en-US" dirty="0" smtClean="0"/>
              <a:t>サンプル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55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リモートデスクトップ接続でターゲットに接続</a:t>
            </a:r>
          </a:p>
          <a:p>
            <a:r>
              <a:rPr kumimoji="1" lang="ja-JP" altLang="en-US" dirty="0" smtClean="0"/>
              <a:t>名前を付けて保存</a:t>
            </a:r>
          </a:p>
          <a:p>
            <a:r>
              <a:rPr lang="en-US" altLang="ja-JP" dirty="0" err="1"/>
              <a:t>RemoteApp</a:t>
            </a:r>
            <a:r>
              <a:rPr lang="ja-JP" altLang="en-US" dirty="0"/>
              <a:t>用の設定を</a:t>
            </a:r>
            <a:r>
              <a:rPr lang="ja-JP" altLang="en-US" dirty="0" smtClean="0"/>
              <a:t>追加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4.4.2.2 IE6.rdp</a:t>
            </a:r>
            <a:r>
              <a:rPr kumimoji="1" lang="ja-JP" altLang="en-US" dirty="0" smtClean="0"/>
              <a:t>の作り方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35646"/>
            <a:ext cx="3241744" cy="29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4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0.1 http://www.vwnet.jp</a:t>
            </a:r>
            <a:endParaRPr kumimoji="1" lang="ja-JP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81" y="987574"/>
            <a:ext cx="3897337" cy="360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0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disableremoteappcapscheck:i:1</a:t>
            </a:r>
            <a:br>
              <a:rPr lang="en-US" altLang="ja-JP" sz="2400" dirty="0"/>
            </a:br>
            <a:r>
              <a:rPr lang="en-US" altLang="ja-JP" sz="2400" dirty="0"/>
              <a:t>alternate </a:t>
            </a:r>
            <a:r>
              <a:rPr lang="en-US" altLang="ja-JP" sz="2400" dirty="0" err="1"/>
              <a:t>shell:s:rdpinit.exe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/>
              <a:t>remoteapplicationmode:i:1</a:t>
            </a:r>
            <a:br>
              <a:rPr lang="en-US" altLang="ja-JP" sz="2400" dirty="0"/>
            </a:br>
            <a:r>
              <a:rPr lang="en-US" altLang="ja-JP" sz="2400" dirty="0" err="1"/>
              <a:t>remoteapplicationprogram:s</a:t>
            </a:r>
            <a:r>
              <a:rPr lang="en-US" altLang="ja-JP" sz="2400" dirty="0"/>
              <a:t>:||</a:t>
            </a:r>
            <a:r>
              <a:rPr lang="ja-JP" altLang="en-US" sz="2400" b="1" dirty="0">
                <a:solidFill>
                  <a:srgbClr val="FF0000"/>
                </a:solidFill>
              </a:rPr>
              <a:t>公開名</a:t>
            </a:r>
            <a:r>
              <a:rPr lang="ja-JP" altLang="en-US" sz="2400" dirty="0"/>
              <a:t/>
            </a:r>
            <a:br>
              <a:rPr lang="ja-JP" altLang="en-US" sz="2400" dirty="0"/>
            </a:br>
            <a:r>
              <a:rPr lang="en-US" altLang="ja-JP" sz="2400" dirty="0" err="1"/>
              <a:t>remoteapplicationname:s</a:t>
            </a:r>
            <a:r>
              <a:rPr lang="en-US" altLang="ja-JP" sz="2400" dirty="0"/>
              <a:t>:</a:t>
            </a:r>
            <a:r>
              <a:rPr lang="ja-JP" altLang="en-US" sz="2400" b="1" dirty="0">
                <a:solidFill>
                  <a:srgbClr val="FF0000"/>
                </a:solidFill>
              </a:rPr>
              <a:t>アプリケーション名</a:t>
            </a:r>
            <a:r>
              <a:rPr lang="ja-JP" altLang="en-US" sz="2400" dirty="0"/>
              <a:t/>
            </a:r>
            <a:br>
              <a:rPr lang="ja-JP" altLang="en-US" sz="2400" dirty="0"/>
            </a:br>
            <a:r>
              <a:rPr lang="en-US" altLang="ja-JP" sz="2400" dirty="0" err="1"/>
              <a:t>remoteapplicationcmdline:s</a:t>
            </a:r>
            <a:r>
              <a:rPr lang="en-US" altLang="ja-JP" sz="2400" dirty="0"/>
              <a:t>:</a:t>
            </a:r>
            <a:br>
              <a:rPr lang="en-US" altLang="ja-JP" sz="2400" dirty="0"/>
            </a:br>
            <a:r>
              <a:rPr lang="en-US" altLang="ja-JP" sz="2400" dirty="0" err="1"/>
              <a:t>drivestoredirect:s</a:t>
            </a:r>
            <a:r>
              <a:rPr lang="en-US" altLang="ja-JP" sz="2400" dirty="0"/>
              <a:t>:*</a:t>
            </a:r>
            <a:br>
              <a:rPr lang="en-US" altLang="ja-JP" sz="2400" dirty="0"/>
            </a:br>
            <a:r>
              <a:rPr lang="en-US" altLang="ja-JP" sz="2400" dirty="0"/>
              <a:t>prompt for </a:t>
            </a:r>
            <a:r>
              <a:rPr lang="en-US" altLang="ja-JP" sz="2400" dirty="0" smtClean="0"/>
              <a:t>credentials:i:0</a:t>
            </a:r>
            <a:endParaRPr lang="ja-JP" altLang="en-US" sz="2400" dirty="0" smtClean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4.4.2.3 </a:t>
            </a:r>
            <a:r>
              <a:rPr kumimoji="1" lang="ja-JP" altLang="en-US" dirty="0" smtClean="0"/>
              <a:t>対</a:t>
            </a:r>
            <a:r>
              <a:rPr kumimoji="1" lang="en-US" altLang="ja-JP" dirty="0" smtClean="0"/>
              <a:t>XP</a:t>
            </a:r>
            <a:r>
              <a:rPr kumimoji="1" lang="ja-JP" altLang="en-US" dirty="0" smtClean="0"/>
              <a:t>用の追加設定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42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alternate </a:t>
            </a:r>
            <a:r>
              <a:rPr lang="en-US" altLang="ja-JP" dirty="0" err="1" smtClean="0"/>
              <a:t>shell:s</a:t>
            </a:r>
            <a:r>
              <a:rPr lang="en-US" altLang="ja-JP" dirty="0" smtClean="0"/>
              <a:t>:||</a:t>
            </a:r>
            <a:r>
              <a:rPr lang="ja-JP" altLang="en-US" b="1" dirty="0" smtClean="0">
                <a:solidFill>
                  <a:srgbClr val="FF0000"/>
                </a:solidFill>
              </a:rPr>
              <a:t>公開名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en-US" altLang="ja-JP" dirty="0" smtClean="0"/>
              <a:t>remoteapplicationmode:i:1</a:t>
            </a:r>
            <a:br>
              <a:rPr lang="en-US" altLang="ja-JP" dirty="0" smtClean="0"/>
            </a:br>
            <a:r>
              <a:rPr lang="en-US" altLang="ja-JP" dirty="0" err="1" smtClean="0"/>
              <a:t>remoteapplicationprogram:s</a:t>
            </a:r>
            <a:r>
              <a:rPr lang="en-US" altLang="ja-JP" dirty="0" smtClean="0"/>
              <a:t>:||</a:t>
            </a:r>
            <a:r>
              <a:rPr lang="ja-JP" altLang="en-US" b="1" dirty="0" smtClean="0">
                <a:solidFill>
                  <a:srgbClr val="FF0000"/>
                </a:solidFill>
              </a:rPr>
              <a:t>公開名</a:t>
            </a:r>
            <a:r>
              <a:rPr lang="ja-JP" altLang="en-US" b="1" dirty="0" smtClean="0"/>
              <a:t/>
            </a:r>
            <a:br>
              <a:rPr lang="ja-JP" altLang="en-US" b="1" dirty="0" smtClean="0"/>
            </a:br>
            <a:r>
              <a:rPr lang="en-US" altLang="ja-JP" dirty="0" err="1" smtClean="0"/>
              <a:t>remoteapplicationname:s</a:t>
            </a:r>
            <a:r>
              <a:rPr lang="en-US" altLang="ja-JP" dirty="0" smtClean="0"/>
              <a:t>:</a:t>
            </a:r>
            <a:r>
              <a:rPr lang="ja-JP" altLang="en-US" b="1" dirty="0" smtClean="0">
                <a:solidFill>
                  <a:srgbClr val="FF0000"/>
                </a:solidFill>
              </a:rPr>
              <a:t>アプリケーション名</a:t>
            </a:r>
            <a:r>
              <a:rPr lang="ja-JP" altLang="en-US" b="1" dirty="0" smtClean="0"/>
              <a:t/>
            </a:r>
            <a:br>
              <a:rPr lang="ja-JP" altLang="en-US" b="1" dirty="0" smtClean="0"/>
            </a:br>
            <a:r>
              <a:rPr lang="en-US" altLang="ja-JP" dirty="0" err="1" smtClean="0"/>
              <a:t>drivestoredirect:s</a:t>
            </a:r>
            <a:r>
              <a:rPr lang="en-US" altLang="ja-JP" dirty="0" smtClean="0"/>
              <a:t>:*</a:t>
            </a:r>
            <a:br>
              <a:rPr lang="en-US" altLang="ja-JP" dirty="0" smtClean="0"/>
            </a:br>
            <a:r>
              <a:rPr lang="en-US" altLang="ja-JP" dirty="0" smtClean="0"/>
              <a:t>prompt for credentials:i:0</a:t>
            </a:r>
            <a:endParaRPr lang="ja-JP" altLang="en-US" dirty="0" smtClean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4.4.2.4 </a:t>
            </a:r>
            <a:r>
              <a:rPr kumimoji="1" lang="ja-JP" altLang="en-US" dirty="0" smtClean="0"/>
              <a:t>対</a:t>
            </a:r>
            <a:r>
              <a:rPr kumimoji="1" lang="en-US" altLang="ja-JP" dirty="0" smtClean="0"/>
              <a:t>Vista/7</a:t>
            </a:r>
            <a:r>
              <a:rPr kumimoji="1" lang="ja-JP" altLang="en-US" dirty="0" smtClean="0"/>
              <a:t>用の追加設定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5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&lt;</a:t>
            </a:r>
            <a:r>
              <a:rPr kumimoji="1" lang="ja-JP" altLang="en-US" dirty="0" smtClean="0"/>
              <a:t>省略</a:t>
            </a:r>
            <a:r>
              <a:rPr kumimoji="1" lang="en-US" altLang="ja-JP" dirty="0" smtClean="0"/>
              <a:t>&gt;</a:t>
            </a:r>
            <a:br>
              <a:rPr kumimoji="1" lang="en-US" altLang="ja-JP" dirty="0" smtClean="0"/>
            </a:br>
            <a:r>
              <a:rPr kumimoji="1" lang="en-US" altLang="ja-JP" dirty="0" smtClean="0"/>
              <a:t>gatewaycredentialssource:i:4</a:t>
            </a:r>
            <a:br>
              <a:rPr kumimoji="1" lang="en-US" altLang="ja-JP" dirty="0" smtClean="0"/>
            </a:br>
            <a:r>
              <a:rPr kumimoji="1" lang="en-US" altLang="ja-JP" dirty="0" smtClean="0"/>
              <a:t>gatewayprofileusagemethod:i:1</a:t>
            </a:r>
            <a:br>
              <a:rPr kumimoji="1" lang="en-US" altLang="ja-JP" dirty="0" smtClean="0"/>
            </a:br>
            <a:r>
              <a:rPr kumimoji="1" lang="en-US" altLang="ja-JP" dirty="0" smtClean="0"/>
              <a:t>promptcredentialonce:i:0</a:t>
            </a:r>
            <a:br>
              <a:rPr kumimoji="1" lang="en-US" altLang="ja-JP" dirty="0" smtClean="0"/>
            </a:br>
            <a:r>
              <a:rPr kumimoji="1" lang="en-US" altLang="ja-JP" dirty="0" smtClean="0"/>
              <a:t>use redirection server name:i:0</a:t>
            </a:r>
            <a:br>
              <a:rPr kumimoji="1" lang="en-US" altLang="ja-JP" dirty="0" smtClean="0"/>
            </a:br>
            <a:r>
              <a:rPr kumimoji="1" lang="en-US" altLang="ja-JP" dirty="0" smtClean="0"/>
              <a:t>use multimon:i:0</a:t>
            </a:r>
            <a:br>
              <a:rPr kumimoji="1" lang="en-US" altLang="ja-JP" dirty="0" smtClean="0"/>
            </a:br>
            <a:r>
              <a:rPr kumimoji="1" lang="en-US" altLang="ja-JP" b="1" dirty="0" smtClean="0">
                <a:solidFill>
                  <a:srgbClr val="FF0000"/>
                </a:solidFill>
              </a:rPr>
              <a:t>disableremoteappcapscheck:i:1</a:t>
            </a:r>
            <a:br>
              <a:rPr kumimoji="1" lang="en-US" altLang="ja-JP" b="1" dirty="0" smtClean="0">
                <a:solidFill>
                  <a:srgbClr val="FF0000"/>
                </a:solidFill>
              </a:rPr>
            </a:br>
            <a:r>
              <a:rPr kumimoji="1" lang="en-US" altLang="ja-JP" b="1" dirty="0" smtClean="0">
                <a:solidFill>
                  <a:srgbClr val="FF0000"/>
                </a:solidFill>
              </a:rPr>
              <a:t>alternate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shell:s:rdpinit.exe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/>
            </a:r>
            <a:br>
              <a:rPr kumimoji="1" lang="en-US" altLang="ja-JP" b="1" dirty="0" smtClean="0">
                <a:solidFill>
                  <a:srgbClr val="FF0000"/>
                </a:solidFill>
              </a:rPr>
            </a:br>
            <a:r>
              <a:rPr kumimoji="1" lang="en-US" altLang="ja-JP" b="1" dirty="0" smtClean="0">
                <a:solidFill>
                  <a:srgbClr val="FF0000"/>
                </a:solidFill>
              </a:rPr>
              <a:t>remoteapplicationmode:i:1</a:t>
            </a:r>
            <a:br>
              <a:rPr kumimoji="1" lang="en-US" altLang="ja-JP" b="1" dirty="0" smtClean="0">
                <a:solidFill>
                  <a:srgbClr val="FF0000"/>
                </a:solidFill>
              </a:rPr>
            </a:br>
            <a:r>
              <a:rPr kumimoji="1" lang="en-US" altLang="ja-JP" b="1" dirty="0" err="1" smtClean="0">
                <a:solidFill>
                  <a:srgbClr val="FF0000"/>
                </a:solidFill>
              </a:rPr>
              <a:t>remoteapplicationprogram:s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:||IE6</a:t>
            </a:r>
            <a:br>
              <a:rPr kumimoji="1" lang="en-US" altLang="ja-JP" b="1" dirty="0" smtClean="0">
                <a:solidFill>
                  <a:srgbClr val="FF0000"/>
                </a:solidFill>
              </a:rPr>
            </a:br>
            <a:r>
              <a:rPr kumimoji="1" lang="en-US" altLang="ja-JP" b="1" dirty="0" err="1" smtClean="0">
                <a:solidFill>
                  <a:srgbClr val="FF0000"/>
                </a:solidFill>
              </a:rPr>
              <a:t>remoteapplicationname:s:Internet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Explorer 6</a:t>
            </a:r>
            <a:br>
              <a:rPr kumimoji="1" lang="en-US" altLang="ja-JP" b="1" dirty="0" smtClean="0">
                <a:solidFill>
                  <a:srgbClr val="FF0000"/>
                </a:solidFill>
              </a:rPr>
            </a:br>
            <a:r>
              <a:rPr kumimoji="1" lang="en-US" altLang="ja-JP" b="1" dirty="0" err="1" smtClean="0">
                <a:solidFill>
                  <a:srgbClr val="FF0000"/>
                </a:solidFill>
              </a:rPr>
              <a:t>remoteapplicationcmdline:s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:</a:t>
            </a:r>
            <a:br>
              <a:rPr kumimoji="1" lang="en-US" altLang="ja-JP" b="1" dirty="0" smtClean="0">
                <a:solidFill>
                  <a:srgbClr val="FF0000"/>
                </a:solidFill>
              </a:rPr>
            </a:br>
            <a:r>
              <a:rPr kumimoji="1" lang="en-US" altLang="ja-JP" b="1" dirty="0" err="1" smtClean="0">
                <a:solidFill>
                  <a:srgbClr val="FF0000"/>
                </a:solidFill>
              </a:rPr>
              <a:t>drivestoredirect:s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:*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4.4.2.5 IE6.rdp(</a:t>
            </a:r>
            <a:r>
              <a:rPr kumimoji="1" lang="ja-JP" altLang="en-US" dirty="0" smtClean="0"/>
              <a:t>サンプル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/>
              <a:t>Windows 7 </a:t>
            </a:r>
            <a:r>
              <a:rPr lang="ja-JP" altLang="en-US" sz="2000" dirty="0"/>
              <a:t>活用術 ～ 移行のコツと互換性対応 ～ </a:t>
            </a:r>
            <a:r>
              <a:rPr lang="en-US" altLang="ja-JP" sz="2000" dirty="0"/>
              <a:t>| </a:t>
            </a:r>
            <a:r>
              <a:rPr lang="en-US" altLang="ja-JP" sz="2000" dirty="0" smtClean="0"/>
              <a:t>TechNet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en-US" altLang="ja-JP" sz="2000" dirty="0" smtClean="0">
                <a:hlinkClick r:id="rId2"/>
              </a:rPr>
              <a:t>http</a:t>
            </a:r>
            <a:r>
              <a:rPr lang="en-US" altLang="ja-JP" sz="2000" dirty="0">
                <a:hlinkClick r:id="rId2"/>
              </a:rPr>
              <a:t>://</a:t>
            </a:r>
            <a:r>
              <a:rPr lang="en-US" altLang="ja-JP" sz="2000" dirty="0" smtClean="0">
                <a:hlinkClick r:id="rId2"/>
              </a:rPr>
              <a:t>technet.microsoft.com/ja-jp/windows/gg442063.aspx</a:t>
            </a:r>
            <a:endParaRPr lang="ja-JP" altLang="en-US" sz="2000" dirty="0" smtClean="0"/>
          </a:p>
          <a:p>
            <a:pPr lvl="1"/>
            <a:r>
              <a:rPr lang="en-US" altLang="ja-JP" dirty="0" err="1" smtClean="0"/>
              <a:t>RemoteApp</a:t>
            </a:r>
            <a:r>
              <a:rPr lang="en-US" altLang="ja-JP" dirty="0" smtClean="0"/>
              <a:t> </a:t>
            </a:r>
            <a:r>
              <a:rPr lang="en-US" altLang="ja-JP" dirty="0"/>
              <a:t>for </a:t>
            </a:r>
            <a:r>
              <a:rPr lang="en-US" altLang="ja-JP" dirty="0" smtClean="0"/>
              <a:t>Hyper-V(XP)</a:t>
            </a:r>
            <a:endParaRPr lang="en-US" altLang="ja-JP" dirty="0"/>
          </a:p>
          <a:p>
            <a:r>
              <a:rPr lang="en-US" altLang="ja-JP" dirty="0"/>
              <a:t>Windows</a:t>
            </a:r>
            <a:r>
              <a:rPr lang="ja-JP" altLang="en-US" dirty="0"/>
              <a:t>にまつわる</a:t>
            </a:r>
            <a:r>
              <a:rPr lang="en-US" altLang="ja-JP" dirty="0" err="1"/>
              <a:t>e.t.c</a:t>
            </a:r>
            <a:r>
              <a:rPr lang="en-US" altLang="ja-JP" dirty="0"/>
              <a:t> </a:t>
            </a:r>
            <a:r>
              <a:rPr lang="en-US" altLang="ja-JP" sz="2000" dirty="0" smtClean="0">
                <a:hlinkClick r:id="rId3"/>
              </a:rPr>
              <a:t>http</a:t>
            </a:r>
            <a:r>
              <a:rPr lang="en-US" altLang="ja-JP" sz="2000" dirty="0">
                <a:hlinkClick r:id="rId3"/>
              </a:rPr>
              <a:t>://</a:t>
            </a:r>
            <a:r>
              <a:rPr lang="en-US" altLang="ja-JP" sz="2000" dirty="0" smtClean="0">
                <a:hlinkClick r:id="rId3"/>
              </a:rPr>
              <a:t>www.vwnet.jp/Windows/etc.asp</a:t>
            </a:r>
            <a:endParaRPr lang="ja-JP" altLang="en-US" sz="2000" dirty="0" smtClean="0"/>
          </a:p>
          <a:p>
            <a:pPr lvl="1"/>
            <a:r>
              <a:rPr lang="en-US" altLang="ja-JP" dirty="0" err="1" smtClean="0"/>
              <a:t>RemoteApp</a:t>
            </a:r>
            <a:r>
              <a:rPr lang="en-US" altLang="ja-JP" dirty="0" smtClean="0"/>
              <a:t> </a:t>
            </a:r>
            <a:r>
              <a:rPr lang="en-US" altLang="ja-JP" dirty="0"/>
              <a:t>for </a:t>
            </a:r>
            <a:r>
              <a:rPr lang="en-US" altLang="ja-JP" dirty="0" smtClean="0"/>
              <a:t>Hyper-V(XP</a:t>
            </a:r>
            <a:r>
              <a:rPr lang="en-US" altLang="ja-JP" dirty="0"/>
              <a:t>) ←</a:t>
            </a:r>
            <a:r>
              <a:rPr lang="ja-JP" altLang="en-US" dirty="0"/>
              <a:t>生</a:t>
            </a:r>
            <a:r>
              <a:rPr lang="ja-JP" altLang="en-US" dirty="0" smtClean="0"/>
              <a:t>原稿</a:t>
            </a:r>
            <a:r>
              <a:rPr lang="en-US" altLang="ja-JP" dirty="0" smtClean="0"/>
              <a:t>+α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4.4.2.6</a:t>
            </a:r>
            <a:r>
              <a:rPr kumimoji="1" lang="ja-JP" altLang="en-US" dirty="0" smtClean="0"/>
              <a:t> 詳細な手順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03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/>
              <a:t>5.RemoteApp</a:t>
            </a:r>
            <a:r>
              <a:rPr kumimoji="1" lang="ja-JP" altLang="en-US" sz="2800" dirty="0" smtClean="0"/>
              <a:t>のプラットフォームとして</a:t>
            </a:r>
            <a:r>
              <a:rPr kumimoji="1" lang="en-US" altLang="ja-JP" sz="2800" dirty="0" smtClean="0"/>
              <a:t>VDI</a:t>
            </a:r>
            <a:r>
              <a:rPr kumimoji="1" lang="ja-JP" altLang="en-US" sz="2800" dirty="0" smtClean="0"/>
              <a:t>を使う</a:t>
            </a:r>
            <a:endParaRPr kumimoji="1" lang="ja-JP" altLang="en-US" sz="28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ある程度以上の規模展開は</a:t>
            </a:r>
          </a:p>
          <a:p>
            <a:r>
              <a:rPr kumimoji="1" lang="en-US" altLang="ja-JP" dirty="0" smtClean="0"/>
              <a:t>VDI</a:t>
            </a:r>
            <a:r>
              <a:rPr kumimoji="1" lang="ja-JP" altLang="en-US" dirty="0" smtClean="0"/>
              <a:t>一択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0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kumimoji="1" lang="en-US" altLang="ja-JP" dirty="0" smtClean="0"/>
              <a:t>Virtual</a:t>
            </a:r>
            <a:r>
              <a:rPr kumimoji="1" lang="ja-JP" altLang="en-US" dirty="0" smtClean="0"/>
              <a:t> Ｄｅｓｋｔｏｐ </a:t>
            </a:r>
            <a:r>
              <a:rPr kumimoji="1" lang="en-US" altLang="ja-JP" dirty="0" smtClean="0"/>
              <a:t>Infrastructure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読んで字の如く「基盤」として扱える機能が盛りだくさん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kumimoji="1" lang="en-US" altLang="ja-JP" sz="2400" dirty="0" smtClean="0"/>
              <a:t>5.1 </a:t>
            </a:r>
            <a:r>
              <a:rPr kumimoji="1" lang="ja-JP" altLang="en-US" sz="2400" dirty="0" smtClean="0"/>
              <a:t>ある程度の規模で展開するのなら </a:t>
            </a:r>
            <a:r>
              <a:rPr kumimoji="1" lang="en-US" altLang="ja-JP" sz="2400" dirty="0" smtClean="0"/>
              <a:t>VDI </a:t>
            </a:r>
            <a:r>
              <a:rPr kumimoji="1" lang="ja-JP" altLang="en-US" sz="2400" dirty="0" smtClean="0"/>
              <a:t>がおすすめ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54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kumimoji="1" lang="ja-JP" altLang="en-US" dirty="0" smtClean="0"/>
              <a:t>プールが使える</a:t>
            </a:r>
          </a:p>
          <a:p>
            <a:pPr lvl="2"/>
            <a:r>
              <a:rPr kumimoji="1" lang="ja-JP" altLang="en-US" dirty="0" smtClean="0"/>
              <a:t>利用人数より少ない数のクライアント</a:t>
            </a: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で運用することができる</a:t>
            </a:r>
          </a:p>
          <a:p>
            <a:pPr lvl="1"/>
            <a:r>
              <a:rPr kumimoji="1" lang="ja-JP" altLang="en-US" dirty="0" smtClean="0"/>
              <a:t>スリープができる</a:t>
            </a:r>
          </a:p>
          <a:p>
            <a:pPr lvl="2"/>
            <a:r>
              <a:rPr lang="ja-JP" altLang="en-US" dirty="0" smtClean="0"/>
              <a:t>更に省電力、更にリソース解放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ロールバックができる</a:t>
            </a:r>
          </a:p>
          <a:p>
            <a:pPr lvl="2"/>
            <a:r>
              <a:rPr kumimoji="1" lang="ja-JP" altLang="en-US" dirty="0" smtClean="0"/>
              <a:t>利用解放された</a:t>
            </a: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をスナップショットまで戻す</a:t>
            </a:r>
          </a:p>
          <a:p>
            <a:pPr lvl="1"/>
            <a:r>
              <a:rPr kumimoji="1" lang="ja-JP" altLang="en-US" dirty="0" smtClean="0"/>
              <a:t>スケールアウトが可能</a:t>
            </a:r>
          </a:p>
          <a:p>
            <a:pPr lvl="2"/>
            <a:r>
              <a:rPr kumimoji="1" lang="ja-JP" altLang="en-US" dirty="0" smtClean="0"/>
              <a:t>キャパが足りなくなったら</a:t>
            </a:r>
            <a:r>
              <a:rPr kumimoji="1" lang="en-US" altLang="ja-JP" dirty="0" smtClean="0"/>
              <a:t>Hyper-V</a:t>
            </a:r>
            <a:r>
              <a:rPr kumimoji="1" lang="ja-JP" altLang="en-US" dirty="0" smtClean="0"/>
              <a:t>マシンを増やして対応</a:t>
            </a:r>
          </a:p>
          <a:p>
            <a:pPr lvl="1"/>
            <a:r>
              <a:rPr kumimoji="1" lang="ja-JP" altLang="en-US" dirty="0" smtClean="0"/>
              <a:t>高可用性構成が可能</a:t>
            </a:r>
          </a:p>
          <a:p>
            <a:pPr lvl="2"/>
            <a:r>
              <a:rPr kumimoji="1" lang="ja-JP" altLang="en-US" dirty="0" smtClean="0"/>
              <a:t>ライブマイグレーションが使える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ハズ</a:t>
            </a:r>
            <a:r>
              <a:rPr kumimoji="1" lang="en-US" altLang="ja-JP" dirty="0" smtClean="0"/>
              <a:t>)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5.2 </a:t>
            </a:r>
            <a:r>
              <a:rPr kumimoji="1" lang="ja-JP" altLang="en-US" dirty="0" smtClean="0"/>
              <a:t>メリット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51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dirty="0" smtClean="0"/>
              <a:t>VDI</a:t>
            </a:r>
            <a:r>
              <a:rPr lang="ja-JP" altLang="en-US" dirty="0" smtClean="0"/>
              <a:t>と言っても実体</a:t>
            </a:r>
            <a:r>
              <a:rPr kumimoji="1" lang="ja-JP" altLang="en-US" dirty="0" smtClean="0"/>
              <a:t>はクライアント</a:t>
            </a:r>
            <a:r>
              <a:rPr kumimoji="1" lang="en-US" altLang="ja-JP" dirty="0" smtClean="0"/>
              <a:t>OS</a:t>
            </a:r>
            <a:r>
              <a:rPr kumimoji="1" lang="ja-JP" altLang="en-US" dirty="0" err="1" smtClean="0"/>
              <a:t>なの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ユーザー独占</a:t>
            </a:r>
          </a:p>
          <a:p>
            <a:pPr lvl="1"/>
            <a:r>
              <a:rPr kumimoji="1" lang="en-US" altLang="ja-JP" dirty="0" smtClean="0"/>
              <a:t>RD</a:t>
            </a:r>
            <a:r>
              <a:rPr kumimoji="1" lang="ja-JP" altLang="en-US" dirty="0" smtClean="0"/>
              <a:t>ライセンスサーバーが必要</a:t>
            </a:r>
          </a:p>
          <a:p>
            <a:pPr lvl="1"/>
            <a:r>
              <a:rPr kumimoji="1" lang="ja-JP" altLang="en-US" dirty="0" smtClean="0"/>
              <a:t>構成が複雑になる</a:t>
            </a:r>
          </a:p>
          <a:p>
            <a:pPr lvl="1"/>
            <a:r>
              <a:rPr kumimoji="1" lang="ja-JP" altLang="en-US" dirty="0" smtClean="0"/>
              <a:t>いささか高い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5.3 </a:t>
            </a:r>
            <a:r>
              <a:rPr kumimoji="1" lang="ja-JP" altLang="en-US" dirty="0" smtClean="0"/>
              <a:t>デメリット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55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kumimoji="1" lang="ja-JP" altLang="en-US" dirty="0" smtClean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5.4. </a:t>
            </a:r>
            <a:r>
              <a:rPr kumimoji="1" lang="ja-JP" altLang="en-US" dirty="0" smtClean="0"/>
              <a:t>アーキテクチャー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73" y="1131590"/>
            <a:ext cx="3930921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2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kumimoji="1" lang="ja-JP" altLang="en-US" dirty="0" smtClean="0"/>
              <a:t>手順がやたらと多いので、下記サイトから手順ダウンロードしてください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僕が書いた資料です</a:t>
            </a:r>
            <a:r>
              <a:rPr kumimoji="1" lang="en-US" altLang="ja-JP" dirty="0" smtClean="0"/>
              <a:t>)</a:t>
            </a:r>
          </a:p>
          <a:p>
            <a:pPr lvl="0"/>
            <a:r>
              <a:rPr lang="en-US" altLang="ja-JP" sz="2200" dirty="0"/>
              <a:t>Windows 7 </a:t>
            </a:r>
            <a:r>
              <a:rPr lang="ja-JP" altLang="en-US" sz="2200" dirty="0"/>
              <a:t>活用術 ～ 移行のコツと互換性対応 ～ </a:t>
            </a:r>
            <a:r>
              <a:rPr lang="en-US" altLang="ja-JP" sz="2200" dirty="0"/>
              <a:t>| TechNet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2000" dirty="0">
                <a:hlinkClick r:id="rId2"/>
              </a:rPr>
              <a:t>http://</a:t>
            </a:r>
            <a:r>
              <a:rPr lang="en-US" altLang="ja-JP" sz="2000" dirty="0" smtClean="0">
                <a:hlinkClick r:id="rId2"/>
              </a:rPr>
              <a:t>technet.microsoft.com/ja-jp/windows/gg442063.aspx</a:t>
            </a:r>
            <a:endParaRPr lang="en-US" altLang="ja-JP" sz="2000" dirty="0" smtClean="0"/>
          </a:p>
          <a:p>
            <a:pPr lvl="1"/>
            <a:r>
              <a:rPr kumimoji="1" lang="en-US" altLang="ja-JP" dirty="0" err="1" smtClean="0"/>
              <a:t>RemoteApp</a:t>
            </a:r>
            <a:r>
              <a:rPr kumimoji="1" lang="en-US" altLang="ja-JP" dirty="0" smtClean="0"/>
              <a:t> for VDI(XP)</a:t>
            </a:r>
            <a:r>
              <a:rPr kumimoji="1" lang="ja-JP" altLang="en-US" dirty="0" smtClean="0"/>
              <a:t> ←</a:t>
            </a:r>
            <a:r>
              <a:rPr kumimoji="1" lang="en-US" altLang="ja-JP" dirty="0" smtClean="0"/>
              <a:t>(Word</a:t>
            </a:r>
            <a:r>
              <a:rPr kumimoji="1" lang="ja-JP" altLang="en-US" dirty="0" smtClean="0"/>
              <a:t>版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にまつわる</a:t>
            </a:r>
            <a:r>
              <a:rPr kumimoji="1" lang="en-US" altLang="ja-JP" dirty="0" err="1" smtClean="0"/>
              <a:t>e.t.c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2000" dirty="0">
                <a:hlinkClick r:id="rId3"/>
              </a:rPr>
              <a:t>http://</a:t>
            </a:r>
            <a:r>
              <a:rPr lang="en-US" altLang="ja-JP" sz="2000" dirty="0" smtClean="0">
                <a:hlinkClick r:id="rId3"/>
              </a:rPr>
              <a:t>www.vwnet.jp/Windows/etc.asp</a:t>
            </a:r>
            <a:endParaRPr lang="en-US" altLang="ja-JP" dirty="0" smtClean="0"/>
          </a:p>
          <a:p>
            <a:pPr lvl="1"/>
            <a:r>
              <a:rPr kumimoji="1" lang="en-US" altLang="ja-JP" dirty="0" err="1" smtClean="0"/>
              <a:t>RemoteApp</a:t>
            </a:r>
            <a:r>
              <a:rPr kumimoji="1" lang="en-US" altLang="ja-JP" dirty="0" smtClean="0"/>
              <a:t> for VDI(XP)</a:t>
            </a:r>
            <a:r>
              <a:rPr kumimoji="1" lang="ja-JP" altLang="en-US" dirty="0" smtClean="0"/>
              <a:t> ←生原稿</a:t>
            </a:r>
            <a:r>
              <a:rPr kumimoji="1" lang="en-US" altLang="ja-JP" dirty="0" smtClean="0"/>
              <a:t>+α(html)</a:t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5.5 </a:t>
            </a:r>
            <a:r>
              <a:rPr kumimoji="1" lang="ja-JP" altLang="en-US" dirty="0" smtClean="0"/>
              <a:t>実装方法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39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0.2 Windows </a:t>
            </a:r>
            <a:r>
              <a:rPr lang="ja-JP" altLang="en-US" dirty="0"/>
              <a:t>にまつわる </a:t>
            </a:r>
            <a:r>
              <a:rPr lang="en-US" altLang="ja-JP" dirty="0" err="1"/>
              <a:t>e.t.c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06388"/>
            <a:ext cx="3816424" cy="353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1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App-V</a:t>
            </a:r>
            <a:r>
              <a:rPr kumimoji="1" lang="ja-JP" altLang="en-US" dirty="0" smtClean="0"/>
              <a:t>とか</a:t>
            </a:r>
          </a:p>
          <a:p>
            <a:pPr lvl="0"/>
            <a:r>
              <a:rPr kumimoji="1" lang="en-US" altLang="ja-JP" dirty="0" err="1" smtClean="0"/>
              <a:t>RemoteFX</a:t>
            </a:r>
            <a:r>
              <a:rPr kumimoji="1" lang="ja-JP" altLang="en-US" dirty="0" smtClean="0"/>
              <a:t>とか</a:t>
            </a:r>
          </a:p>
          <a:p>
            <a:pPr lvl="0"/>
            <a:r>
              <a:rPr kumimoji="1" lang="ja-JP" altLang="en-US" dirty="0" smtClean="0"/>
              <a:t>仮想化母艦を増やしてスケールアウトとか</a:t>
            </a:r>
            <a:endParaRPr kumimoji="1" lang="en-US" altLang="ja-JP" dirty="0" smtClean="0"/>
          </a:p>
          <a:p>
            <a:pPr lvl="0"/>
            <a:r>
              <a:rPr kumimoji="1" lang="ja-JP" altLang="en-US" dirty="0" smtClean="0"/>
              <a:t>ライブマイグレーションとか</a:t>
            </a:r>
          </a:p>
          <a:p>
            <a:pPr lvl="0"/>
            <a:r>
              <a:rPr lang="en-US" altLang="ja-JP" dirty="0" smtClean="0"/>
              <a:t>SCVMM</a:t>
            </a:r>
            <a:r>
              <a:rPr lang="ja-JP" altLang="en-US" dirty="0" smtClean="0"/>
              <a:t>とか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5.6 </a:t>
            </a:r>
            <a:r>
              <a:rPr kumimoji="1" lang="ja-JP" altLang="en-US" dirty="0" smtClean="0"/>
              <a:t>更に進化させる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48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6.RemoteApp </a:t>
            </a:r>
            <a:r>
              <a:rPr kumimoji="1" lang="ja-JP" altLang="en-US" dirty="0" smtClean="0"/>
              <a:t>を社外で使う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RemoteApp</a:t>
            </a:r>
            <a:r>
              <a:rPr kumimoji="1" lang="ja-JP" altLang="en-US" dirty="0" smtClean="0"/>
              <a:t>の本領発揮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kumimoji="1" lang="ja-JP" altLang="en-US" dirty="0" smtClean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6.1 RD-Gateway </a:t>
            </a:r>
            <a:r>
              <a:rPr kumimoji="1" lang="ja-JP" altLang="en-US" dirty="0" smtClean="0"/>
              <a:t>の使い方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85862"/>
            <a:ext cx="4038004" cy="34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en-US" altLang="ja-JP" smtClean="0"/>
              <a:t>DMZ</a:t>
            </a:r>
            <a:r>
              <a:rPr kumimoji="1" lang="ja-JP" altLang="en-US" smtClean="0"/>
              <a:t>に</a:t>
            </a:r>
            <a:r>
              <a:rPr kumimoji="1" lang="en-US" altLang="ja-JP" smtClean="0"/>
              <a:t>RODC</a:t>
            </a:r>
          </a:p>
          <a:p>
            <a:pPr lvl="1"/>
            <a:r>
              <a:rPr kumimoji="1" lang="ja-JP" altLang="en-US" smtClean="0"/>
              <a:t>センター</a:t>
            </a:r>
            <a:r>
              <a:rPr kumimoji="1" lang="en-US" altLang="ja-JP" smtClean="0"/>
              <a:t>NPS</a:t>
            </a:r>
            <a:r>
              <a:rPr kumimoji="1" lang="ja-JP" altLang="en-US" smtClean="0"/>
              <a:t>で認証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6.2 </a:t>
            </a:r>
            <a:r>
              <a:rPr kumimoji="1" lang="ja-JP" altLang="en-US" dirty="0" smtClean="0"/>
              <a:t>セキュリティが気になるのなら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09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/>
              <a:t>7.</a:t>
            </a:r>
            <a:r>
              <a:rPr kumimoji="1" lang="ja-JP" altLang="en-US" sz="2800" dirty="0" smtClean="0"/>
              <a:t>外部からの接続が</a:t>
            </a:r>
            <a:r>
              <a:rPr kumimoji="1" lang="en-US" altLang="ja-JP" sz="2800" dirty="0" smtClean="0"/>
              <a:t>IPv6</a:t>
            </a:r>
            <a:r>
              <a:rPr kumimoji="1" lang="ja-JP" altLang="en-US" sz="2800" dirty="0" smtClean="0"/>
              <a:t>しか提供されていない</a:t>
            </a:r>
            <a:br>
              <a:rPr kumimoji="1" lang="ja-JP" altLang="en-US" sz="2800" dirty="0" smtClean="0"/>
            </a:br>
            <a:r>
              <a:rPr kumimoji="1" lang="ja-JP" altLang="en-US" sz="2800" dirty="0" smtClean="0"/>
              <a:t>環境だったらどうする</a:t>
            </a:r>
            <a:r>
              <a:rPr kumimoji="1" lang="en-US" altLang="ja-JP" sz="2800" dirty="0" smtClean="0"/>
              <a:t>?</a:t>
            </a:r>
            <a:endParaRPr kumimoji="1" lang="ja-JP" altLang="en-US" sz="28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2011/04/15</a:t>
            </a:r>
            <a:r>
              <a:rPr kumimoji="1" lang="ja-JP" altLang="en-US" dirty="0" smtClean="0"/>
              <a:t>に</a:t>
            </a:r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アドレスは枯渇しました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4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は互換性が無いので相互接続ができない</a:t>
            </a:r>
          </a:p>
          <a:p>
            <a:pPr lvl="0"/>
            <a:r>
              <a:rPr lang="en-US" altLang="ja-JP" dirty="0"/>
              <a:t>IPv6</a:t>
            </a:r>
            <a:r>
              <a:rPr lang="ja-JP" altLang="en-US" dirty="0"/>
              <a:t>環境からのアクセスが想定される</a:t>
            </a:r>
            <a:r>
              <a:rPr lang="ja-JP" altLang="en-US" dirty="0" smtClean="0"/>
              <a:t>のなら、受け口も</a:t>
            </a:r>
            <a:r>
              <a:rPr lang="en-US" altLang="ja-JP" dirty="0" smtClean="0"/>
              <a:t>IPv6</a:t>
            </a:r>
            <a:r>
              <a:rPr lang="ja-JP" altLang="en-US" dirty="0" smtClean="0"/>
              <a:t>対応になっていなければならない</a:t>
            </a:r>
          </a:p>
          <a:p>
            <a:pPr lvl="1"/>
            <a:r>
              <a:rPr kumimoji="1" lang="ja-JP" altLang="en-US" dirty="0" smtClean="0"/>
              <a:t>回線</a:t>
            </a:r>
          </a:p>
          <a:p>
            <a:pPr lvl="1"/>
            <a:r>
              <a:rPr kumimoji="1" lang="ja-JP" altLang="en-US" dirty="0" smtClean="0"/>
              <a:t>ファイアウオール</a:t>
            </a:r>
          </a:p>
          <a:p>
            <a:pPr lvl="1"/>
            <a:r>
              <a:rPr kumimoji="1" lang="en-US" altLang="ja-JP" dirty="0" smtClean="0"/>
              <a:t>L3-SW</a:t>
            </a:r>
          </a:p>
          <a:p>
            <a:pPr lvl="1"/>
            <a:r>
              <a:rPr kumimoji="1" lang="en-US" altLang="ja-JP" dirty="0" smtClean="0"/>
              <a:t>Server</a:t>
            </a:r>
          </a:p>
          <a:p>
            <a:pPr lvl="1"/>
            <a:r>
              <a:rPr kumimoji="1" lang="en-US" altLang="ja-JP" dirty="0" smtClean="0"/>
              <a:t>Server </a:t>
            </a:r>
            <a:r>
              <a:rPr kumimoji="1" lang="ja-JP" altLang="en-US" dirty="0" smtClean="0"/>
              <a:t>アプリケーション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copyright (c) 2011 MURA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45</a:t>
            </a:fld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7.1 </a:t>
            </a:r>
            <a:r>
              <a:rPr kumimoji="1" lang="ja-JP" altLang="en-US" dirty="0" smtClean="0"/>
              <a:t>どうして通信できないのか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51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中央倉庫である</a:t>
            </a:r>
            <a:r>
              <a:rPr kumimoji="1" lang="en-US" altLang="ja-JP" dirty="0" smtClean="0"/>
              <a:t>IANA</a:t>
            </a:r>
            <a:r>
              <a:rPr kumimoji="1" lang="ja-JP" altLang="en-US" dirty="0" smtClean="0"/>
              <a:t>の在庫は</a:t>
            </a:r>
            <a:r>
              <a:rPr kumimoji="1" lang="en-US" altLang="ja-JP" dirty="0" smtClean="0"/>
              <a:t>2011/2/3</a:t>
            </a:r>
            <a:r>
              <a:rPr kumimoji="1" lang="ja-JP" altLang="en-US" dirty="0" smtClean="0"/>
              <a:t>に枯渇</a:t>
            </a:r>
          </a:p>
          <a:p>
            <a:pPr lvl="0"/>
            <a:r>
              <a:rPr lang="ja-JP" altLang="en-US" dirty="0" smtClean="0"/>
              <a:t>日本に</a:t>
            </a:r>
            <a:r>
              <a:rPr lang="en-US" altLang="ja-JP" dirty="0" smtClean="0"/>
              <a:t>IPv4</a:t>
            </a:r>
            <a:r>
              <a:rPr lang="ja-JP" altLang="en-US" dirty="0" smtClean="0"/>
              <a:t>を供給</a:t>
            </a:r>
            <a:r>
              <a:rPr lang="ja-JP" altLang="en-US" dirty="0"/>
              <a:t>して</a:t>
            </a:r>
            <a:r>
              <a:rPr lang="ja-JP" altLang="en-US" dirty="0" smtClean="0"/>
              <a:t>いる</a:t>
            </a:r>
            <a:r>
              <a:rPr lang="en-US" altLang="ja-JP" dirty="0" smtClean="0"/>
              <a:t>APNIC</a:t>
            </a:r>
            <a:r>
              <a:rPr lang="ja-JP" altLang="en-US" dirty="0" smtClean="0"/>
              <a:t>は</a:t>
            </a:r>
            <a:r>
              <a:rPr lang="en-US" altLang="ja-JP" dirty="0" smtClean="0"/>
              <a:t>2011/4/15</a:t>
            </a:r>
            <a:r>
              <a:rPr lang="ja-JP" altLang="en-US" dirty="0" smtClean="0"/>
              <a:t>に枯渇</a:t>
            </a:r>
            <a:r>
              <a:rPr lang="en-US" altLang="ja-JP" dirty="0" smtClean="0"/>
              <a:t>(JPNIC</a:t>
            </a:r>
            <a:r>
              <a:rPr lang="ja-JP" altLang="en-US" dirty="0" smtClean="0"/>
              <a:t>は在庫を持たないので、日本も同タイミング枯渇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0"/>
            <a:r>
              <a:rPr kumimoji="1" lang="en-US" altLang="ja-JP" dirty="0"/>
              <a:t>ISP</a:t>
            </a:r>
            <a:r>
              <a:rPr kumimoji="1" lang="ja-JP" altLang="en-US" dirty="0" smtClean="0"/>
              <a:t>は秋ごろに枯渇</a:t>
            </a:r>
          </a:p>
          <a:p>
            <a:pPr lvl="0"/>
            <a:r>
              <a:rPr lang="en-US" altLang="ja-JP" dirty="0"/>
              <a:t>LSN</a:t>
            </a:r>
            <a:r>
              <a:rPr lang="ja-JP" altLang="en-US" dirty="0"/>
              <a:t>でしばらく時間稼ぎ</a:t>
            </a:r>
            <a:endParaRPr kumimoji="1" lang="ja-JP" altLang="en-US" dirty="0" smtClean="0"/>
          </a:p>
          <a:p>
            <a:pPr lvl="0"/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対応は完了</a:t>
            </a:r>
          </a:p>
          <a:p>
            <a:pPr lvl="0"/>
            <a:r>
              <a:rPr kumimoji="1" lang="ja-JP" altLang="en-US" dirty="0" smtClean="0"/>
              <a:t>通信機器の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対応もかなり進んでいる</a:t>
            </a:r>
          </a:p>
          <a:p>
            <a:pPr lvl="0"/>
            <a:r>
              <a:rPr lang="en-US" altLang="ja-JP" dirty="0" smtClean="0"/>
              <a:t>IPv6</a:t>
            </a:r>
            <a:r>
              <a:rPr lang="ja-JP" altLang="en-US" dirty="0" smtClean="0"/>
              <a:t>の本格普及</a:t>
            </a:r>
            <a:r>
              <a:rPr lang="ja-JP" altLang="en-US" dirty="0"/>
              <a:t>は</a:t>
            </a:r>
            <a:r>
              <a:rPr lang="ja-JP" altLang="en-US" dirty="0" smtClean="0"/>
              <a:t>これから</a:t>
            </a:r>
          </a:p>
          <a:p>
            <a:pPr lvl="0"/>
            <a:r>
              <a:rPr kumimoji="1" lang="ja-JP" altLang="en-US" dirty="0"/>
              <a:t>遅かれ</a:t>
            </a:r>
            <a:r>
              <a:rPr kumimoji="1" lang="ja-JP" altLang="en-US" dirty="0" smtClean="0"/>
              <a:t>早かれ </a:t>
            </a:r>
            <a:r>
              <a:rPr kumimoji="1" lang="en-US" altLang="ja-JP" dirty="0" smtClean="0"/>
              <a:t>IPv6 </a:t>
            </a:r>
            <a:r>
              <a:rPr kumimoji="1" lang="ja-JP" altLang="en-US" dirty="0" smtClean="0"/>
              <a:t>がインターネットスタンダードに</a:t>
            </a:r>
          </a:p>
          <a:p>
            <a:pPr lvl="0"/>
            <a:r>
              <a:rPr lang="ja-JP" altLang="en-US" dirty="0" smtClean="0"/>
              <a:t>導入検討を開始して</a:t>
            </a:r>
            <a:r>
              <a:rPr lang="en-US" altLang="ja-JP" dirty="0" smtClean="0"/>
              <a:t>!!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copyright (c) 2011 MURA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46</a:t>
            </a:fld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7.2 IPv4</a:t>
            </a:r>
            <a:r>
              <a:rPr kumimoji="1" lang="ja-JP" altLang="en-US" dirty="0" smtClean="0"/>
              <a:t>の現状と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の現状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94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ja-JP" altLang="en-US" dirty="0"/>
              <a:t>影響</a:t>
            </a:r>
            <a:r>
              <a:rPr lang="ja-JP" altLang="en-US" dirty="0" smtClean="0"/>
              <a:t>を受けないもの</a:t>
            </a:r>
            <a:r>
              <a:rPr lang="en-US" altLang="ja-JP" dirty="0" smtClean="0"/>
              <a:t>(L2</a:t>
            </a:r>
            <a:r>
              <a:rPr lang="ja-JP" altLang="en-US" dirty="0" smtClean="0"/>
              <a:t>以下で動作する物</a:t>
            </a:r>
            <a:r>
              <a:rPr lang="en-US" altLang="ja-JP" dirty="0" smtClean="0"/>
              <a:t>)</a:t>
            </a:r>
          </a:p>
          <a:p>
            <a:pPr lvl="1"/>
            <a:r>
              <a:rPr kumimoji="1" lang="en-US" altLang="ja-JP" dirty="0" smtClean="0"/>
              <a:t>L2-SW</a:t>
            </a:r>
          </a:p>
          <a:p>
            <a:pPr lvl="1"/>
            <a:r>
              <a:rPr lang="en-US" altLang="ja-JP" dirty="0" smtClean="0"/>
              <a:t>LAN</a:t>
            </a:r>
            <a:r>
              <a:rPr lang="ja-JP" altLang="en-US" dirty="0" smtClean="0"/>
              <a:t>ケーブル</a:t>
            </a:r>
          </a:p>
          <a:p>
            <a:pPr lvl="1"/>
            <a:r>
              <a:rPr kumimoji="1" lang="ja-JP" altLang="en-US" dirty="0" smtClean="0"/>
              <a:t>無線</a:t>
            </a:r>
            <a:r>
              <a:rPr kumimoji="1" lang="en-US" altLang="ja-JP" dirty="0" smtClean="0"/>
              <a:t>LAN</a:t>
            </a:r>
          </a:p>
          <a:p>
            <a:pPr lvl="1"/>
            <a:r>
              <a:rPr lang="en-US" altLang="ja-JP" dirty="0" smtClean="0"/>
              <a:t>NIC</a:t>
            </a:r>
            <a:endParaRPr kumimoji="1" lang="en-US" altLang="ja-JP" dirty="0" smtClean="0"/>
          </a:p>
          <a:p>
            <a:r>
              <a:rPr lang="ja-JP" altLang="en-US" dirty="0"/>
              <a:t>影響</a:t>
            </a:r>
            <a:r>
              <a:rPr lang="ja-JP" altLang="en-US" dirty="0" smtClean="0"/>
              <a:t>を受けるもの</a:t>
            </a:r>
            <a:r>
              <a:rPr lang="en-US" altLang="ja-JP" dirty="0" smtClean="0"/>
              <a:t>(L3</a:t>
            </a:r>
            <a:r>
              <a:rPr lang="ja-JP" altLang="en-US" dirty="0" smtClean="0"/>
              <a:t>以上で動作する物</a:t>
            </a:r>
            <a:r>
              <a:rPr lang="en-US" altLang="ja-JP" dirty="0" smtClean="0"/>
              <a:t>)</a:t>
            </a:r>
          </a:p>
          <a:p>
            <a:pPr lvl="1"/>
            <a:r>
              <a:rPr kumimoji="1" lang="en-US" altLang="ja-JP" dirty="0" smtClean="0"/>
              <a:t>L3-SW</a:t>
            </a:r>
          </a:p>
          <a:p>
            <a:pPr lvl="1"/>
            <a:r>
              <a:rPr lang="ja-JP" altLang="en-US" dirty="0" smtClean="0"/>
              <a:t>ルーター</a:t>
            </a:r>
          </a:p>
          <a:p>
            <a:pPr lvl="1"/>
            <a:r>
              <a:rPr lang="ja-JP" altLang="en-US" dirty="0" smtClean="0"/>
              <a:t>ファイヤウォール</a:t>
            </a:r>
          </a:p>
          <a:p>
            <a:pPr lvl="1"/>
            <a:r>
              <a:rPr kumimoji="1" lang="en-US" altLang="ja-JP" dirty="0" smtClean="0"/>
              <a:t>OS</a:t>
            </a:r>
          </a:p>
          <a:p>
            <a:pPr lvl="1"/>
            <a:r>
              <a:rPr lang="ja-JP" altLang="en-US" dirty="0" smtClean="0"/>
              <a:t>アプリケーション</a:t>
            </a:r>
          </a:p>
          <a:p>
            <a:pPr lvl="1"/>
            <a:r>
              <a:rPr kumimoji="1" lang="ja-JP" altLang="en-US" dirty="0" smtClean="0"/>
              <a:t>プリンタ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複合機</a:t>
            </a:r>
            <a:r>
              <a:rPr kumimoji="1" lang="en-US" altLang="ja-JP" dirty="0" smtClean="0"/>
              <a:t>(LAN</a:t>
            </a:r>
            <a:r>
              <a:rPr kumimoji="1" lang="ja-JP" altLang="en-US" dirty="0" smtClean="0"/>
              <a:t>接続タイプ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7.3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smtClean="0"/>
              <a:t>IPv6</a:t>
            </a:r>
            <a:r>
              <a:rPr kumimoji="1" lang="ja-JP" altLang="en-US" sz="3600" dirty="0" smtClean="0"/>
              <a:t>の影響を受ける機器</a:t>
            </a:r>
            <a:r>
              <a:rPr kumimoji="1" lang="en-US" altLang="ja-JP" sz="3600" dirty="0" smtClean="0"/>
              <a:t>/</a:t>
            </a:r>
            <a:r>
              <a:rPr kumimoji="1" lang="ja-JP" altLang="en-US" sz="3600" dirty="0" smtClean="0"/>
              <a:t>受けない機器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69300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copyright (c) 2011 MURA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48</a:t>
            </a:fld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1" lang="en-US" altLang="ja-JP" dirty="0" smtClean="0"/>
              <a:t>7.4 IPv6</a:t>
            </a:r>
            <a:r>
              <a:rPr kumimoji="1" lang="ja-JP" altLang="en-US" dirty="0" smtClean="0"/>
              <a:t>ユニキャストアドレスの構造</a:t>
            </a:r>
            <a:endParaRPr kumimoji="1" lang="ja-JP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554" y="1131590"/>
            <a:ext cx="797429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12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158983"/>
              </p:ext>
            </p:extLst>
          </p:nvPr>
        </p:nvGraphicFramePr>
        <p:xfrm>
          <a:off x="755578" y="1131590"/>
          <a:ext cx="7499349" cy="3353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9512"/>
                <a:gridCol w="1785950"/>
                <a:gridCol w="4433887"/>
              </a:tblGrid>
              <a:tr h="645944">
                <a:tc gridSpan="2">
                  <a:txBody>
                    <a:bodyPr/>
                    <a:lstStyle/>
                    <a:p>
                      <a:r>
                        <a:rPr kumimoji="1" lang="ja-JP" altLang="en-US" sz="1800" baseline="0" dirty="0" smtClean="0"/>
                        <a:t>手動設定</a:t>
                      </a:r>
                      <a:endParaRPr kumimoji="1" lang="ja-JP" altLang="en-US" sz="1800" baseline="0" dirty="0">
                        <a:ea typeface="メイリオ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aseline="0" dirty="0" smtClean="0"/>
                        <a:t>任意のアドレスを設定</a:t>
                      </a:r>
                      <a:endParaRPr kumimoji="1" lang="ja-JP" altLang="en-US" sz="1800" baseline="0" dirty="0">
                        <a:ea typeface="メイリオ" pitchFamily="50" charset="-128"/>
                      </a:endParaRPr>
                    </a:p>
                  </a:txBody>
                  <a:tcPr anchor="ctr"/>
                </a:tc>
              </a:tr>
              <a:tr h="1592737">
                <a:tc rowSpan="2">
                  <a:txBody>
                    <a:bodyPr/>
                    <a:lstStyle/>
                    <a:p>
                      <a:r>
                        <a:rPr kumimoji="1" lang="ja-JP" altLang="en-US" sz="1800" baseline="0" dirty="0" smtClean="0"/>
                        <a:t>自動構成</a:t>
                      </a:r>
                      <a:endParaRPr kumimoji="1" lang="ja-JP" altLang="en-US" sz="1800" baseline="0" dirty="0">
                        <a:ea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aseline="0" dirty="0" smtClean="0"/>
                        <a:t>匿名アドレス</a:t>
                      </a:r>
                      <a:endParaRPr kumimoji="1" lang="ja-JP" altLang="en-US" sz="1800" baseline="0" dirty="0">
                        <a:ea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aseline="0" dirty="0" smtClean="0"/>
                        <a:t>ランダムなアドレス割り当て</a:t>
                      </a:r>
                    </a:p>
                    <a:p>
                      <a:r>
                        <a:rPr kumimoji="1" lang="ja-JP" altLang="en-US" sz="1800" baseline="0" dirty="0" smtClean="0"/>
                        <a:t>再起動又は一定時間</a:t>
                      </a:r>
                      <a:r>
                        <a:rPr kumimoji="1" lang="en-US" altLang="ja-JP" sz="1800" baseline="0" dirty="0" smtClean="0"/>
                        <a:t>(24h)</a:t>
                      </a:r>
                      <a:r>
                        <a:rPr kumimoji="1" lang="ja-JP" altLang="en-US" sz="1800" baseline="0" dirty="0" smtClean="0"/>
                        <a:t>でアドレス更新</a:t>
                      </a:r>
                    </a:p>
                    <a:p>
                      <a:r>
                        <a:rPr kumimoji="1" lang="en-US" altLang="ja-JP" sz="1800" baseline="0" dirty="0" smtClean="0"/>
                        <a:t>※</a:t>
                      </a:r>
                      <a:r>
                        <a:rPr kumimoji="1" lang="ja-JP" altLang="en-US" sz="1800" baseline="0" dirty="0" smtClean="0"/>
                        <a:t>サーバ</a:t>
                      </a:r>
                      <a:r>
                        <a:rPr kumimoji="1" lang="en-US" altLang="ja-JP" sz="1800" baseline="0" dirty="0" smtClean="0"/>
                        <a:t>OS</a:t>
                      </a:r>
                      <a:r>
                        <a:rPr kumimoji="1" lang="ja-JP" altLang="en-US" sz="1800" baseline="0" dirty="0" smtClean="0"/>
                        <a:t>は静的アドレス</a:t>
                      </a:r>
                      <a:endParaRPr kumimoji="1" lang="ja-JP" altLang="en-US" sz="1800" baseline="0" dirty="0">
                        <a:ea typeface="メイリオ" pitchFamily="50" charset="-128"/>
                      </a:endParaRPr>
                    </a:p>
                  </a:txBody>
                  <a:tcPr anchor="ctr"/>
                </a:tc>
              </a:tr>
              <a:tr h="111491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smtClean="0"/>
                        <a:t>EUI-64</a:t>
                      </a:r>
                      <a:endParaRPr kumimoji="1" lang="ja-JP" altLang="en-US" sz="1800" baseline="0" dirty="0">
                        <a:ea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smtClean="0"/>
                        <a:t>MAC</a:t>
                      </a:r>
                      <a:r>
                        <a:rPr kumimoji="1" lang="ja-JP" altLang="en-US" sz="1800" baseline="0" dirty="0" smtClean="0"/>
                        <a:t>アドレスから生成</a:t>
                      </a:r>
                      <a:endParaRPr kumimoji="1" lang="en-US" altLang="ja-JP" sz="1800" baseline="0" dirty="0" smtClean="0"/>
                    </a:p>
                    <a:p>
                      <a:r>
                        <a:rPr kumimoji="1" lang="en-US" altLang="ja-JP" sz="1800" baseline="0" dirty="0" smtClean="0"/>
                        <a:t>(</a:t>
                      </a:r>
                      <a:r>
                        <a:rPr kumimoji="1" lang="ja-JP" altLang="en-US" sz="1800" baseline="0" dirty="0" smtClean="0"/>
                        <a:t>静的アドレス</a:t>
                      </a:r>
                      <a:r>
                        <a:rPr kumimoji="1" lang="en-US" altLang="ja-JP" sz="1800" baseline="0" dirty="0" smtClean="0"/>
                        <a:t>)</a:t>
                      </a:r>
                      <a:endParaRPr kumimoji="1" lang="ja-JP" altLang="en-US" sz="1800" baseline="0" dirty="0">
                        <a:ea typeface="メイリオ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copyright (c) 2011 MURA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49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en-US" altLang="ja-JP" dirty="0" smtClean="0"/>
              <a:t>7.5</a:t>
            </a:r>
            <a:r>
              <a:rPr kumimoji="1" lang="ja-JP" altLang="en-US" dirty="0" smtClean="0"/>
              <a:t> インターフェイス</a:t>
            </a:r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の割り当て方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19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0.3 </a:t>
            </a:r>
            <a:r>
              <a:rPr kumimoji="1" lang="ja-JP" altLang="en-US" dirty="0" smtClean="0"/>
              <a:t>こんな本書きました</a:t>
            </a:r>
            <a:endParaRPr kumimoji="1" lang="ja-JP" altLang="en-US" dirty="0"/>
          </a:p>
        </p:txBody>
      </p:sp>
      <p:pic>
        <p:nvPicPr>
          <p:cNvPr id="6" name="Picture 6" descr="D:\Work\route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70383">
            <a:off x="1030038" y="1927569"/>
            <a:ext cx="973704" cy="1239850"/>
          </a:xfrm>
          <a:prstGeom prst="rect">
            <a:avLst/>
          </a:prstGeom>
          <a:noFill/>
        </p:spPr>
      </p:pic>
      <p:pic>
        <p:nvPicPr>
          <p:cNvPr id="7" name="Picture 2" descr="D:\Work\Win2000Server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2614601"/>
            <a:ext cx="1222198" cy="1386374"/>
          </a:xfrm>
          <a:prstGeom prst="rect">
            <a:avLst/>
          </a:prstGeom>
          <a:noFill/>
        </p:spPr>
      </p:pic>
      <p:pic>
        <p:nvPicPr>
          <p:cNvPr id="8" name="Picture 4" descr="D:\Work\tcpip-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909238">
            <a:off x="3479847" y="2765929"/>
            <a:ext cx="1014428" cy="1418321"/>
          </a:xfrm>
          <a:prstGeom prst="rect">
            <a:avLst/>
          </a:prstGeom>
          <a:noFill/>
        </p:spPr>
      </p:pic>
      <p:pic>
        <p:nvPicPr>
          <p:cNvPr id="9" name="Picture 5" descr="D:\Work\NW-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76426">
            <a:off x="4713549" y="2710675"/>
            <a:ext cx="994402" cy="1404593"/>
          </a:xfrm>
          <a:prstGeom prst="rect">
            <a:avLst/>
          </a:prstGeom>
          <a:noFill/>
        </p:spPr>
      </p:pic>
      <p:pic>
        <p:nvPicPr>
          <p:cNvPr id="10" name="Picture 3" descr="D:\Work\w2003-Midd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01452">
            <a:off x="5724296" y="2649081"/>
            <a:ext cx="1225190" cy="1404593"/>
          </a:xfrm>
          <a:prstGeom prst="rect">
            <a:avLst/>
          </a:prstGeom>
          <a:noFill/>
        </p:spPr>
      </p:pic>
      <p:pic>
        <p:nvPicPr>
          <p:cNvPr id="11" name="Picture 2" descr="F:\Work\WS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3899">
            <a:off x="6932359" y="1667644"/>
            <a:ext cx="1204299" cy="14993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53640926-AAD7-44D8-BBD7-CCE9431645EC}">
              <a14:shadowObscured xmlns:a14="http://schemas.microsoft.com/office/drawing/2010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1717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ja-JP" altLang="en-US" dirty="0" smtClean="0"/>
              <a:t>ルーターに</a:t>
            </a:r>
            <a:r>
              <a:rPr kumimoji="1" lang="en-US" altLang="ja-JP" dirty="0" smtClean="0"/>
              <a:t>RA</a:t>
            </a:r>
            <a:r>
              <a:rPr kumimoji="1" lang="ja-JP" altLang="en-US" dirty="0" smtClean="0"/>
              <a:t>を喋らせる</a:t>
            </a:r>
          </a:p>
          <a:p>
            <a:pPr lvl="1"/>
            <a:r>
              <a:rPr kumimoji="1" lang="en-US" altLang="ja-JP" dirty="0" smtClean="0"/>
              <a:t>M</a:t>
            </a:r>
            <a:r>
              <a:rPr kumimoji="1" lang="ja-JP" altLang="en-US" dirty="0" smtClean="0"/>
              <a:t>フラグ</a:t>
            </a:r>
            <a:r>
              <a:rPr kumimoji="1" lang="en-US" altLang="ja-JP" dirty="0" smtClean="0"/>
              <a:t>=OFF</a:t>
            </a:r>
          </a:p>
          <a:p>
            <a:pPr lvl="1"/>
            <a:r>
              <a:rPr lang="en-US" altLang="ja-JP" dirty="0"/>
              <a:t>O</a:t>
            </a:r>
            <a:r>
              <a:rPr lang="ja-JP" altLang="en-US" dirty="0" smtClean="0"/>
              <a:t>フラグ</a:t>
            </a:r>
            <a:r>
              <a:rPr lang="en-US" altLang="ja-JP" dirty="0" smtClean="0"/>
              <a:t>=ON</a:t>
            </a:r>
          </a:p>
          <a:p>
            <a:r>
              <a:rPr kumimoji="1" lang="en-US" altLang="ja-JP" dirty="0"/>
              <a:t>DHCPv6</a:t>
            </a:r>
            <a:r>
              <a:rPr kumimoji="1" lang="ja-JP" altLang="en-US" dirty="0" smtClean="0"/>
              <a:t>をステートレスに設定</a:t>
            </a:r>
          </a:p>
          <a:p>
            <a:r>
              <a:rPr kumimoji="1" lang="en-US" altLang="ja-JP" dirty="0" smtClean="0"/>
              <a:t>IPv6 </a:t>
            </a:r>
            <a:r>
              <a:rPr kumimoji="1" lang="ja-JP" altLang="en-US" dirty="0" smtClean="0"/>
              <a:t>クライアントは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アドレスを自動構成する</a:t>
            </a:r>
          </a:p>
          <a:p>
            <a:r>
              <a:rPr lang="en-US" altLang="ja-JP" dirty="0"/>
              <a:t>Windows Vista/7</a:t>
            </a:r>
            <a:r>
              <a:rPr lang="ja-JP" altLang="en-US" dirty="0"/>
              <a:t>は</a:t>
            </a:r>
            <a:r>
              <a:rPr lang="ja-JP" altLang="en-US" dirty="0" smtClean="0"/>
              <a:t>匿名</a:t>
            </a:r>
            <a:r>
              <a:rPr lang="ja-JP" altLang="en-US" dirty="0"/>
              <a:t>アドレスが構成され</a:t>
            </a:r>
            <a:r>
              <a:rPr lang="ja-JP" altLang="en-US" dirty="0" smtClean="0"/>
              <a:t>、</a:t>
            </a:r>
            <a:r>
              <a:rPr lang="en-US" altLang="ja-JP" dirty="0" smtClean="0"/>
              <a:t>24h</a:t>
            </a:r>
            <a:r>
              <a:rPr lang="ja-JP" altLang="en-US" dirty="0" smtClean="0"/>
              <a:t> </a:t>
            </a:r>
            <a:r>
              <a:rPr lang="en-US" altLang="ja-JP" dirty="0" smtClean="0"/>
              <a:t>or</a:t>
            </a:r>
            <a:r>
              <a:rPr lang="ja-JP" altLang="en-US" dirty="0" smtClean="0"/>
              <a:t> 再起動でインターフェイス</a:t>
            </a:r>
            <a:r>
              <a:rPr lang="en-US" altLang="ja-JP" dirty="0" smtClean="0"/>
              <a:t>ID</a:t>
            </a:r>
            <a:r>
              <a:rPr lang="ja-JP" altLang="en-US" dirty="0" smtClean="0"/>
              <a:t>が更新される</a:t>
            </a:r>
            <a:endParaRPr kumimoji="1"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copyright (c) 2011 MURA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50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7.6 RA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DHCPv6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PnP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60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インターフェイス</a:t>
            </a:r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を </a:t>
            </a:r>
            <a:r>
              <a:rPr kumimoji="1" lang="en-US" altLang="ja-JP" dirty="0" smtClean="0"/>
              <a:t>EUI-64</a:t>
            </a:r>
            <a:r>
              <a:rPr kumimoji="1" lang="ja-JP" altLang="en-US" dirty="0" smtClean="0"/>
              <a:t>にする</a:t>
            </a:r>
          </a:p>
          <a:p>
            <a:pPr lvl="1"/>
            <a:r>
              <a:rPr lang="en-US" altLang="ja-JP" sz="1800" dirty="0" err="1"/>
              <a:t>netsh</a:t>
            </a:r>
            <a:r>
              <a:rPr lang="en-US" altLang="ja-JP" sz="1800" dirty="0"/>
              <a:t> interface ipv6 set global </a:t>
            </a:r>
            <a:r>
              <a:rPr lang="en-US" altLang="ja-JP" sz="1800" dirty="0" err="1"/>
              <a:t>randomizeidentifiers</a:t>
            </a:r>
            <a:r>
              <a:rPr lang="en-US" altLang="ja-JP" sz="1800" dirty="0"/>
              <a:t>=disabled</a:t>
            </a:r>
            <a:r>
              <a:rPr lang="en-US" altLang="ja-JP" dirty="0"/>
              <a:t> </a:t>
            </a:r>
          </a:p>
          <a:p>
            <a:r>
              <a:rPr kumimoji="1" lang="en-US" altLang="ja-JP" dirty="0" smtClean="0"/>
              <a:t>Windows Server 2008 / R2 </a:t>
            </a:r>
            <a:r>
              <a:rPr kumimoji="1" lang="ja-JP" altLang="en-US" dirty="0" smtClean="0"/>
              <a:t>は匿名アドレスでもスタティックになる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7.7 Server</a:t>
            </a:r>
            <a:r>
              <a:rPr kumimoji="1" lang="ja-JP" altLang="en-US" dirty="0" smtClean="0"/>
              <a:t>も</a:t>
            </a:r>
            <a:r>
              <a:rPr kumimoji="1" lang="en-US" altLang="ja-JP" dirty="0" smtClean="0"/>
              <a:t>PnP</a:t>
            </a:r>
            <a:r>
              <a:rPr kumimoji="1" lang="ja-JP" altLang="en-US" dirty="0" smtClean="0"/>
              <a:t>で運用できる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87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6over4</a:t>
            </a:r>
          </a:p>
          <a:p>
            <a:pPr lvl="0"/>
            <a:r>
              <a:rPr kumimoji="1" lang="ja-JP" altLang="en-US" dirty="0" smtClean="0"/>
              <a:t>デュアルスタック</a:t>
            </a:r>
          </a:p>
          <a:p>
            <a:pPr lvl="0"/>
            <a:r>
              <a:rPr kumimoji="1" lang="ja-JP" altLang="en-US" dirty="0" smtClean="0"/>
              <a:t>別回線</a:t>
            </a:r>
          </a:p>
          <a:p>
            <a:pPr lvl="0"/>
            <a:r>
              <a:rPr kumimoji="1" lang="en-US" altLang="ja-JP" dirty="0" smtClean="0"/>
              <a:t>NGN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7.8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回線を引き込む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84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は別に設計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実装する</a:t>
            </a:r>
            <a:endParaRPr kumimoji="1" lang="en-US" altLang="ja-JP" dirty="0" smtClean="0"/>
          </a:p>
          <a:p>
            <a:pPr lvl="0"/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では</a:t>
            </a:r>
            <a:r>
              <a:rPr kumimoji="1" lang="en-US" altLang="ja-JP" dirty="0" smtClean="0"/>
              <a:t>NAT</a:t>
            </a:r>
            <a:r>
              <a:rPr kumimoji="1" lang="ja-JP" altLang="en-US" dirty="0" smtClean="0"/>
              <a:t>は使わない</a:t>
            </a:r>
          </a:p>
          <a:p>
            <a:pPr lvl="0"/>
            <a:r>
              <a:rPr lang="en-US" altLang="ja-JP" dirty="0"/>
              <a:t>LAN</a:t>
            </a:r>
            <a:r>
              <a:rPr lang="ja-JP" altLang="en-US" dirty="0" err="1" smtClean="0"/>
              <a:t>には</a:t>
            </a:r>
            <a:r>
              <a:rPr lang="en-US" altLang="ja-JP" dirty="0" smtClean="0"/>
              <a:t>GUA</a:t>
            </a:r>
            <a:r>
              <a:rPr lang="ja-JP" altLang="en-US" dirty="0" smtClean="0"/>
              <a:t>と</a:t>
            </a:r>
            <a:r>
              <a:rPr lang="en-US" altLang="ja-JP" dirty="0" smtClean="0"/>
              <a:t>ULA</a:t>
            </a:r>
            <a:r>
              <a:rPr lang="ja-JP" altLang="en-US" dirty="0" smtClean="0"/>
              <a:t>を割り当る</a:t>
            </a:r>
          </a:p>
          <a:p>
            <a:pPr lvl="0"/>
            <a:r>
              <a:rPr kumimoji="1" lang="en-US" altLang="ja-JP" dirty="0" smtClean="0"/>
              <a:t>LUA</a:t>
            </a:r>
            <a:r>
              <a:rPr kumimoji="1" lang="ja-JP" altLang="en-US" dirty="0" smtClean="0"/>
              <a:t>は計算して決める</a:t>
            </a:r>
          </a:p>
          <a:p>
            <a:pPr lvl="0"/>
            <a:r>
              <a:rPr lang="ja-JP" altLang="en-US" dirty="0"/>
              <a:t>セグメントのポリシー</a:t>
            </a:r>
            <a:r>
              <a:rPr lang="ja-JP" altLang="en-US" dirty="0" smtClean="0"/>
              <a:t>はプロトコル単位に実装</a:t>
            </a:r>
          </a:p>
          <a:p>
            <a:pPr lvl="0"/>
            <a:r>
              <a:rPr kumimoji="1" lang="ja-JP" altLang="en-US" dirty="0" smtClean="0"/>
              <a:t>個々のポリシーはノード個別に実装</a:t>
            </a:r>
          </a:p>
          <a:p>
            <a:pPr lvl="0"/>
            <a:r>
              <a:rPr lang="en-US" altLang="ja-JP" dirty="0"/>
              <a:t>ICMP</a:t>
            </a:r>
            <a:r>
              <a:rPr lang="ja-JP" altLang="en-US" dirty="0"/>
              <a:t>は</a:t>
            </a:r>
            <a:r>
              <a:rPr lang="ja-JP" altLang="en-US" dirty="0" smtClean="0"/>
              <a:t>止めない</a:t>
            </a:r>
            <a:r>
              <a:rPr lang="en-US" altLang="ja-JP" dirty="0" smtClean="0"/>
              <a:t>(</a:t>
            </a:r>
            <a:r>
              <a:rPr lang="ja-JP" altLang="en-US" dirty="0" smtClean="0"/>
              <a:t>止める時はタイプを見極めて</a:t>
            </a:r>
            <a:r>
              <a:rPr lang="en-US" altLang="ja-JP" dirty="0" smtClean="0"/>
              <a:t>)</a:t>
            </a:r>
            <a:endParaRPr lang="ja-JP" altLang="en-US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7.9 IPv6</a:t>
            </a:r>
            <a:r>
              <a:rPr kumimoji="1" lang="ja-JP" altLang="en-US" dirty="0" smtClean="0"/>
              <a:t>ネットワーク構築の勘所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18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err="1" smtClean="0"/>
              <a:t>RemoteApp</a:t>
            </a:r>
            <a:r>
              <a:rPr kumimoji="1" lang="ja-JP" altLang="en-US" dirty="0" smtClean="0"/>
              <a:t>はアプリケーションサイズのリモートデスクトップ</a:t>
            </a:r>
          </a:p>
          <a:p>
            <a:r>
              <a:rPr kumimoji="1" lang="en-US" altLang="ja-JP" dirty="0" smtClean="0"/>
              <a:t>Client OS</a:t>
            </a:r>
            <a:r>
              <a:rPr kumimoji="1" lang="ja-JP" altLang="en-US" dirty="0" smtClean="0"/>
              <a:t>でも</a:t>
            </a:r>
            <a:r>
              <a:rPr kumimoji="1" lang="en-US" altLang="ja-JP" dirty="0" smtClean="0"/>
              <a:t>RemoteApp</a:t>
            </a:r>
            <a:r>
              <a:rPr kumimoji="1" lang="ja-JP" altLang="en-US" dirty="0" smtClean="0"/>
              <a:t>提供</a:t>
            </a:r>
            <a:r>
              <a:rPr lang="ja-JP" altLang="en-US" dirty="0" smtClean="0"/>
              <a:t>が</a:t>
            </a:r>
            <a:r>
              <a:rPr kumimoji="1" lang="ja-JP" altLang="en-US" dirty="0" smtClean="0"/>
              <a:t>可能</a:t>
            </a:r>
          </a:p>
          <a:p>
            <a:r>
              <a:rPr lang="ja-JP" altLang="en-US" dirty="0"/>
              <a:t>物理</a:t>
            </a:r>
            <a:r>
              <a:rPr lang="ja-JP" altLang="en-US" dirty="0" smtClean="0"/>
              <a:t>マシン</a:t>
            </a:r>
            <a:r>
              <a:rPr lang="en-US" altLang="ja-JP" dirty="0" smtClean="0"/>
              <a:t>/Hyper-V/VDI</a:t>
            </a:r>
            <a:r>
              <a:rPr lang="ja-JP" altLang="en-US" dirty="0" smtClean="0"/>
              <a:t>をベースプラットフォームにすることができる</a:t>
            </a:r>
          </a:p>
          <a:p>
            <a:r>
              <a:rPr kumimoji="1" lang="ja-JP" altLang="en-US" dirty="0"/>
              <a:t>インターネット経由</a:t>
            </a:r>
            <a:r>
              <a:rPr kumimoji="1" lang="ja-JP" altLang="en-US" dirty="0" smtClean="0"/>
              <a:t>で</a:t>
            </a:r>
            <a:r>
              <a:rPr kumimoji="1" lang="en-US" altLang="ja-JP" dirty="0" err="1" smtClean="0"/>
              <a:t>RemoteApp</a:t>
            </a:r>
            <a:r>
              <a:rPr kumimoji="1" lang="ja-JP" altLang="en-US" dirty="0" smtClean="0"/>
              <a:t>する場合は</a:t>
            </a:r>
            <a:r>
              <a:rPr kumimoji="1" lang="en-US" altLang="ja-JP" dirty="0" smtClean="0"/>
              <a:t>RD-Gateway</a:t>
            </a:r>
            <a:r>
              <a:rPr lang="ja-JP" altLang="en-US" dirty="0"/>
              <a:t>経由にするのが</a:t>
            </a:r>
            <a:r>
              <a:rPr lang="ja-JP" altLang="en-US" dirty="0" smtClean="0"/>
              <a:t>安全</a:t>
            </a:r>
          </a:p>
          <a:p>
            <a:r>
              <a:rPr kumimoji="1" lang="en-US" altLang="ja-JP" dirty="0"/>
              <a:t>IPv4</a:t>
            </a:r>
            <a:r>
              <a:rPr kumimoji="1" lang="ja-JP" altLang="en-US" dirty="0"/>
              <a:t>アドレスが枯渇したので</a:t>
            </a:r>
            <a:r>
              <a:rPr kumimoji="1" lang="ja-JP" altLang="en-US" dirty="0" smtClean="0"/>
              <a:t>、インターネット経由の</a:t>
            </a:r>
            <a:r>
              <a:rPr kumimoji="1" lang="en-US" altLang="ja-JP" dirty="0" err="1" smtClean="0"/>
              <a:t>RemoteApp</a:t>
            </a:r>
            <a:r>
              <a:rPr kumimoji="1" lang="ja-JP" altLang="en-US" dirty="0" smtClean="0"/>
              <a:t>を構築する場合は、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対応</a:t>
            </a:r>
            <a:r>
              <a:rPr lang="ja-JP" altLang="en-US" dirty="0" smtClean="0"/>
              <a:t>が必要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54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38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00151"/>
            <a:ext cx="5050904" cy="3394472"/>
          </a:xfrm>
        </p:spPr>
        <p:txBody>
          <a:bodyPr/>
          <a:lstStyle/>
          <a:p>
            <a:r>
              <a:rPr lang="en-US" altLang="ja-JP" dirty="0"/>
              <a:t>IPv6</a:t>
            </a:r>
            <a:r>
              <a:rPr lang="ja-JP" altLang="en-US" dirty="0"/>
              <a:t>導入記</a:t>
            </a:r>
          </a:p>
          <a:p>
            <a:r>
              <a:rPr lang="en-US" altLang="ja-JP" dirty="0"/>
              <a:t>http://</a:t>
            </a:r>
            <a:r>
              <a:rPr lang="en-US" altLang="ja-JP" dirty="0" smtClean="0"/>
              <a:t>www.vwnet.jp/IPv6/IPv6Start.asp</a:t>
            </a: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55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おまけ</a:t>
            </a:r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03598"/>
            <a:ext cx="2880320" cy="31488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2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IPv6 </a:t>
            </a:r>
            <a:r>
              <a:rPr lang="ja-JP" altLang="en-US" dirty="0"/>
              <a:t>エッセンシャルズ 第</a:t>
            </a:r>
            <a:r>
              <a:rPr lang="en-US" altLang="ja-JP" dirty="0"/>
              <a:t>2</a:t>
            </a:r>
            <a:r>
              <a:rPr lang="ja-JP" altLang="en-US" dirty="0"/>
              <a:t>版</a:t>
            </a:r>
          </a:p>
          <a:p>
            <a:r>
              <a:rPr lang="ja-JP" altLang="en-US" dirty="0"/>
              <a:t>オライリー・ジャパン</a:t>
            </a:r>
          </a:p>
          <a:p>
            <a:r>
              <a:rPr lang="ja-JP" altLang="en-US" dirty="0"/>
              <a:t>定価</a:t>
            </a:r>
            <a:r>
              <a:rPr lang="en-US" altLang="ja-JP" dirty="0"/>
              <a:t>3,780</a:t>
            </a:r>
            <a:r>
              <a:rPr lang="ja-JP" altLang="en-US" dirty="0"/>
              <a:t>円</a:t>
            </a:r>
          </a:p>
          <a:p>
            <a:r>
              <a:rPr lang="en-US" altLang="ja-JP" dirty="0" smtClean="0"/>
              <a:t>ISBN978-4-87311-328-9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56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IPv6</a:t>
            </a:r>
            <a:r>
              <a:rPr lang="ja-JP" altLang="en-US" dirty="0"/>
              <a:t>の勉強にお勧めの本</a:t>
            </a:r>
            <a:endParaRPr kumimoji="1" lang="ja-JP" altLang="en-US" dirty="0"/>
          </a:p>
        </p:txBody>
      </p:sp>
      <p:pic>
        <p:nvPicPr>
          <p:cNvPr id="6" name="Picture 2" descr="D:\Work\picture_large978-4-87311-328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210" y="1204434"/>
            <a:ext cx="1783257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94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QA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000" dirty="0" smtClean="0"/>
              <a:t>1</a:t>
            </a:r>
            <a:r>
              <a:rPr lang="ja-JP" altLang="en-US" sz="2000" dirty="0" smtClean="0"/>
              <a:t> いきなりデモ</a:t>
            </a:r>
          </a:p>
          <a:p>
            <a:r>
              <a:rPr kumimoji="1" lang="en-US" altLang="ja-JP" sz="2000" dirty="0"/>
              <a:t>2 </a:t>
            </a:r>
            <a:r>
              <a:rPr kumimoji="1" lang="en-US" altLang="ja-JP" sz="2000" dirty="0" err="1" smtClean="0"/>
              <a:t>RemoteApp</a:t>
            </a:r>
            <a:r>
              <a:rPr kumimoji="1" lang="ja-JP" altLang="en-US" sz="2000" dirty="0" err="1" smtClean="0"/>
              <a:t>って</a:t>
            </a:r>
            <a:r>
              <a:rPr kumimoji="1" lang="ja-JP" altLang="en-US" sz="2000" dirty="0" smtClean="0"/>
              <a:t>こんな使い方ができます</a:t>
            </a:r>
          </a:p>
          <a:p>
            <a:r>
              <a:rPr lang="en-US" altLang="ja-JP" sz="2000" dirty="0"/>
              <a:t>3 </a:t>
            </a:r>
            <a:r>
              <a:rPr lang="ja-JP" altLang="en-US" sz="2000" smtClean="0"/>
              <a:t>クライアント</a:t>
            </a:r>
            <a:r>
              <a:rPr lang="en-US" altLang="ja-JP" sz="2000" smtClean="0"/>
              <a:t>OS</a:t>
            </a:r>
            <a:r>
              <a:rPr lang="ja-JP" altLang="en-US" sz="2000" dirty="0" smtClean="0"/>
              <a:t>の</a:t>
            </a:r>
            <a:r>
              <a:rPr lang="en-US" altLang="ja-JP" sz="2000" dirty="0" err="1" smtClean="0"/>
              <a:t>RemoteApp</a:t>
            </a:r>
            <a:endParaRPr lang="en-US" altLang="ja-JP" sz="2000" dirty="0" smtClean="0"/>
          </a:p>
          <a:p>
            <a:r>
              <a:rPr lang="en-US" altLang="ja-JP" sz="2000" dirty="0" smtClean="0"/>
              <a:t>4.RmoteApp</a:t>
            </a:r>
            <a:r>
              <a:rPr lang="ja-JP" altLang="en-US" sz="2000" dirty="0"/>
              <a:t>提供クライアント</a:t>
            </a:r>
            <a:r>
              <a:rPr lang="en-US" altLang="ja-JP" sz="2000" dirty="0"/>
              <a:t>OS</a:t>
            </a:r>
            <a:r>
              <a:rPr lang="ja-JP" altLang="en-US" sz="2000" dirty="0"/>
              <a:t>の入れ物として</a:t>
            </a:r>
            <a:r>
              <a:rPr lang="en-US" altLang="ja-JP" sz="2000" dirty="0"/>
              <a:t>Hyper-V</a:t>
            </a:r>
            <a:r>
              <a:rPr lang="ja-JP" altLang="en-US" sz="2000" dirty="0"/>
              <a:t>を使う</a:t>
            </a:r>
          </a:p>
          <a:p>
            <a:r>
              <a:rPr lang="en-US" altLang="ja-JP" sz="2000" dirty="0"/>
              <a:t>5.RemoteApp</a:t>
            </a:r>
            <a:r>
              <a:rPr lang="ja-JP" altLang="en-US" sz="2000" dirty="0"/>
              <a:t>のプラットフォームとして</a:t>
            </a:r>
            <a:r>
              <a:rPr lang="en-US" altLang="ja-JP" sz="2000" dirty="0"/>
              <a:t>VDI</a:t>
            </a:r>
            <a:r>
              <a:rPr lang="ja-JP" altLang="en-US" sz="2000" dirty="0"/>
              <a:t>を使う</a:t>
            </a:r>
          </a:p>
          <a:p>
            <a:r>
              <a:rPr lang="en-US" altLang="ja-JP" sz="2000" dirty="0"/>
              <a:t>6.RemoteApp </a:t>
            </a:r>
            <a:r>
              <a:rPr lang="ja-JP" altLang="en-US" sz="2000" dirty="0"/>
              <a:t>を社外で使う</a:t>
            </a:r>
          </a:p>
          <a:p>
            <a:r>
              <a:rPr lang="en-US" altLang="ja-JP" sz="2000" dirty="0"/>
              <a:t>7.</a:t>
            </a:r>
            <a:r>
              <a:rPr lang="ja-JP" altLang="en-US" sz="2000" dirty="0"/>
              <a:t>外部からの接続が</a:t>
            </a:r>
            <a:r>
              <a:rPr lang="en-US" altLang="ja-JP" sz="2000" dirty="0"/>
              <a:t>IPv6</a:t>
            </a:r>
            <a:r>
              <a:rPr lang="ja-JP" altLang="en-US" sz="2000" dirty="0"/>
              <a:t>しか提供されていない環境だったらどうする</a:t>
            </a:r>
            <a:r>
              <a:rPr lang="en-US" altLang="ja-JP" sz="2000" dirty="0"/>
              <a:t>?</a:t>
            </a:r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59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いきなりデモ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XP Mode </a:t>
            </a:r>
            <a:r>
              <a:rPr kumimoji="1" lang="ja-JP" altLang="en-US" dirty="0" smtClean="0"/>
              <a:t>も </a:t>
            </a:r>
            <a:r>
              <a:rPr kumimoji="1" lang="en-US" altLang="ja-JP" dirty="0" smtClean="0"/>
              <a:t>MED-V </a:t>
            </a:r>
            <a:r>
              <a:rPr kumimoji="1" lang="ja-JP" altLang="en-US" dirty="0" smtClean="0"/>
              <a:t>も使わずに</a:t>
            </a:r>
            <a:r>
              <a:rPr kumimoji="1" lang="en-US" altLang="ja-JP" dirty="0" smtClean="0"/>
              <a:t>Windows 7 </a:t>
            </a:r>
            <a:r>
              <a:rPr kumimoji="1" lang="ja-JP" altLang="en-US" dirty="0" smtClean="0"/>
              <a:t>で </a:t>
            </a:r>
            <a:r>
              <a:rPr kumimoji="1" lang="en-US" altLang="ja-JP" dirty="0" smtClean="0"/>
              <a:t>IE6 </a:t>
            </a:r>
            <a:r>
              <a:rPr kumimoji="1" lang="ja-JP" altLang="en-US" dirty="0" smtClean="0"/>
              <a:t>が使える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2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133026"/>
              </p:ext>
            </p:extLst>
          </p:nvPr>
        </p:nvGraphicFramePr>
        <p:xfrm>
          <a:off x="611560" y="1203598"/>
          <a:ext cx="7955505" cy="27363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29093"/>
                <a:gridCol w="3003868"/>
                <a:gridCol w="3322544"/>
              </a:tblGrid>
              <a:tr h="369986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仮想化領域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概要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プロダクト</a:t>
                      </a:r>
                      <a:endParaRPr kumimoji="1" lang="ja-JP" altLang="en-US" sz="140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サーバー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smtClean="0"/>
                        <a:t>サービスに</a:t>
                      </a:r>
                      <a:r>
                        <a:rPr kumimoji="1" lang="ja-JP" altLang="en-US" sz="1400" dirty="0" smtClean="0"/>
                        <a:t>よる</a:t>
                      </a:r>
                      <a:r>
                        <a:rPr kumimoji="1" lang="en-US" altLang="ja-JP" sz="1400" dirty="0" smtClean="0"/>
                        <a:t>OS</a:t>
                      </a:r>
                      <a:r>
                        <a:rPr kumimoji="1" lang="ja-JP" altLang="en-US" sz="1400" dirty="0" smtClean="0"/>
                        <a:t>の仮想化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Hyper-V</a:t>
                      </a:r>
                      <a:endParaRPr kumimoji="1" lang="ja-JP" altLang="en-US" sz="1400" dirty="0"/>
                    </a:p>
                  </a:txBody>
                  <a:tcPr anchor="ctr"/>
                </a:tc>
              </a:tr>
              <a:tr h="728461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プレゼンテーション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表示の仮想化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Remote Desktop</a:t>
                      </a:r>
                      <a:endParaRPr kumimoji="1" lang="ja-JP" altLang="en-US" sz="1400" dirty="0" smtClean="0"/>
                    </a:p>
                    <a:p>
                      <a:r>
                        <a:rPr kumimoji="1" lang="en-US" altLang="ja-JP" sz="1400" dirty="0" err="1" smtClean="0"/>
                        <a:t>RemoteApp</a:t>
                      </a:r>
                      <a:endParaRPr kumimoji="1" lang="en-US" altLang="ja-JP" sz="1400" dirty="0" smtClean="0"/>
                    </a:p>
                    <a:p>
                      <a:r>
                        <a:rPr kumimoji="1" lang="en-US" altLang="ja-JP" sz="1400" dirty="0" smtClean="0"/>
                        <a:t>VDI(+</a:t>
                      </a:r>
                      <a:r>
                        <a:rPr kumimoji="1" lang="ja-JP" altLang="en-US" sz="1400" dirty="0" smtClean="0"/>
                        <a:t>サーバー仮想化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/>
                    </a:p>
                  </a:txBody>
                  <a:tcPr anchor="ctr"/>
                </a:tc>
              </a:tr>
              <a:tr h="792694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デスクトップ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アプリケーションによる</a:t>
                      </a:r>
                      <a:r>
                        <a:rPr kumimoji="1" lang="en-US" altLang="ja-JP" sz="1400" dirty="0" smtClean="0"/>
                        <a:t>OS</a:t>
                      </a:r>
                      <a:r>
                        <a:rPr kumimoji="1" lang="ja-JP" altLang="en-US" sz="1400" dirty="0" smtClean="0"/>
                        <a:t>の仮想化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da-DK" altLang="ja-JP" sz="1400" dirty="0" smtClean="0"/>
                        <a:t>Virtual PC</a:t>
                      </a:r>
                    </a:p>
                    <a:p>
                      <a:r>
                        <a:rPr kumimoji="1" lang="da-DK" altLang="ja-JP" sz="1400" dirty="0" smtClean="0"/>
                        <a:t>XP Mode</a:t>
                      </a:r>
                      <a:r>
                        <a:rPr kumimoji="1" lang="en-US" altLang="ja-JP" sz="1400" dirty="0" smtClean="0"/>
                        <a:t>(+</a:t>
                      </a:r>
                      <a:r>
                        <a:rPr kumimoji="1" lang="ja-JP" altLang="en-US" sz="1400" dirty="0" smtClean="0"/>
                        <a:t>プレゼンテーション仮想化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da-DK" altLang="ja-JP" sz="1400" dirty="0" smtClean="0"/>
                    </a:p>
                    <a:p>
                      <a:r>
                        <a:rPr kumimoji="1" lang="da-DK" altLang="ja-JP" sz="1400" dirty="0" smtClean="0"/>
                        <a:t>MED-V</a:t>
                      </a:r>
                      <a:r>
                        <a:rPr kumimoji="1" lang="en-US" altLang="ja-JP" sz="1400" dirty="0" smtClean="0"/>
                        <a:t>(+</a:t>
                      </a:r>
                      <a:r>
                        <a:rPr kumimoji="1" lang="ja-JP" altLang="en-US" sz="1400" dirty="0" smtClean="0"/>
                        <a:t>プレゼンテーション仮想化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/>
                    </a:p>
                  </a:txBody>
                  <a:tcPr anchor="ctr"/>
                </a:tc>
              </a:tr>
              <a:tr h="482064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アプリケーション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アプリケーション動作環境の仮想化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smtClean="0"/>
                        <a:t>App-V</a:t>
                      </a:r>
                      <a:endParaRPr kumimoji="1" lang="ja-JP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予備知識</a:t>
            </a:r>
            <a:r>
              <a:rPr lang="en-US" altLang="ja-JP" dirty="0" smtClean="0"/>
              <a:t>:Microsoft </a:t>
            </a:r>
            <a:r>
              <a:rPr lang="ja-JP" altLang="en-US" dirty="0"/>
              <a:t>の仮想化領域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984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kumimoji="1"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2011 MURA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1.1 </a:t>
            </a:r>
            <a:r>
              <a:rPr kumimoji="1" lang="ja-JP" altLang="en-US" dirty="0" smtClean="0"/>
              <a:t>こんな感じで動いています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7695"/>
            <a:ext cx="7649004" cy="18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URI="#idPackageObject" Type="http://www.w3.org/2000/09/xmldsig#Object">
      <DigestMethod Algorithm="http://www.w3.org/2000/09/xmldsig#sha1"/>
      <DigestValue>OJoINY9BU+3/+YzOrRfK2rH9RJE=</DigestValue>
    </Reference>
    <Reference URI="#idOfficeObject" Type="http://www.w3.org/2000/09/xmldsig#Object">
      <DigestMethod Algorithm="http://www.w3.org/2000/09/xmldsig#sha1"/>
      <DigestValue>6ypbJsN0p7I9YFurJ/Q3ASlDMLs=</DigestValue>
    </Reference>
    <Reference URI="#idSignedProperties" Type="http://uri.etsi.org/01903#SignedProperties">
      <Transforms>
        <Transform Algorithm="http://www.w3.org/TR/2001/REC-xml-c14n-20010315"/>
      </Transforms>
      <DigestMethod Algorithm="http://www.w3.org/2000/09/xmldsig#sha1"/>
      <DigestValue>tYANlytgSMMoHF1uHc9G8EJ3Mbg=</DigestValue>
    </Reference>
  </SignedInfo>
  <SignatureValue>DjPqwiuMk9v31yWcpYccAhrtf1ft8G+hD9OioOhJfolfaXV2SdbFj8xUOPapxUY5gnTeEJoZB8pg
xO1oOTQagdI8LfgvTLVe/KdZGM9P3tQ+K64nl6D3nZ4gkB07fONaXCTj3Za660hPjL4Mhn9MbewB
8iKIhF1+XqyUJxPCmAJ488+YCR7oUbUK8L6OjySQZ+68j2BpjQmNWoB4S8BUsakQNLamXd2Ecpmm
4S5pxb+3LIXJVqmSG/C72397M8gh18SNpBwIk52oCTIiPUsxuMpx/5/dZIScDKTVTAud/vL/6EDw
UBc5dj3rQjpuWc1IebuwOchCIpsbdubP967uVg==</SignatureValue>
  <KeyInfo>
    <X509Data>
      <X509Certificate>MIIG/DCCBeSgAwIBAgIKNzQ+nQAAAAAAXDANBgkqhkiG9w0BAQUFADBDMRIwEAYKCZImiZPyLGQB
GRYCanAxFTATBgoJkiaJk/IsZAEZFgV2d25ldDEWMBQGA1UEAxMNdnduZXQtREMwMS1DQTAeFw0x
MDEwMTAxMTAzMzNaFw0xMTEwMTAxMTAzMzNaMGgxEjAQBgoJkiaJk/IsZAEZFgJqcDEVMBMGCgmS
JomT8ixkARkWBXZ3bmV0MQ4wDAYDVQQDEwVVc2VyczENMAsGA1UEAxMEbXVyYTEcMBoGCSqGSIb3
DQEJARYNbXVyYUB2d25ldC5qcDCCASIwDQYJKoZIhvcNAQEBBQADggEPADCCAQoCggEBANnvSmcZ
19baQNXQ+MnjHzvX3K1Xje+MIql2lH93JFl+1H8WViiKVTxoFyDNBgUw5JAokah9LUfctoQtAxnI
wblyQDV5OkEfA+HAYVCyioYkXJ56bC3X9X3DopCRb0vUPRcnfQ+I4nP8KR3sYkCE5egaGCK/zBIY
YVGRqftWpB1Wn7qywQx+YyiZKS4v2e7mhPRO9Qa9mLWpNlK8qOXMdodKtzQ355pdZ5sB82HNOva8
nQGVEfrWGrykG5DZJIwqmsKyC2F8QqzDNPqyqdsohriUNBiW7NsrhcuLsHFrw65guUDmNTcvO8JP
Gn4NK5RRF8IJ6l3e0MtSiX8XPHy+HksCAwEAAaOCA8swggPHMDsGCSsGAQQBgjcVBwQuMCwGJCsG
AQQBgjcVCIbMrgaGupgKhd2XHoPop0qF2aBDO408hunzaAIBZAIBAjApBgNVHSUEIjAgBggrBgEF
BQcDAgYIKwYBBQUHAwQGCisGAQQBgjcKAwQwDgYDVR0PAQH/BAQDAgWgMDUGCSsGAQQBgjcVCgQo
MCYwCgYIKwYBBQUHAwIwCgYIKwYBBQUHAwQwDAYKKwYBBAGCNwoDBDCBlAYJKoZIhvcNAQkPBIGG
MIGDMAsGCWCGSAFlAwQBKjALBglghkgBZQMEAS0wCwYJYIZIAWUDBAEWMAsGCWCGSAFlAwQBGTAL
BglghkgBZQMEAQIwCwYJYIZIAWUDBAEFMAoGCCqGSIb3DQMHMAcGBSsOAwIHMA4GCCqGSIb3DQMC
AgIAgDAOBggqhkiG9w0DBAICAgAwNwYDVR0RBDAwLqAdBgorBgEEAYI3FAIDoA8MDW11cmFAdndu
ZXQuanCBDW11cmFAdnduZXQuanAwHQYDVR0OBBYEFJvBT+xYjZs1ENl2Pj5M79Pxvt0JMB8GA1Ud
IwQYMBaAFIoq2wK4ZL88lykZZMrBmDEj6hFmMIH4BgNVHR8EgfAwge0wgeqggeeggeSGga5sZGFw
Oi8vL0NOPXZ3bmV0LURDMDEtQ0EsQ049ZGMwMSxDTj1DRFAsQ049UHVibGljJTIwS2V5JTIwU2Vy
dmljZXMsQ049U2VydmljZXMsQ049Q29uZmlndXJhdGlvbixEQz12d25ldCxEQz1qcD9jZXJ0aWZp
Y2F0ZVJldm9jYXRpb25MaXN0P2Jhc2U/b2JqZWN0Q2xhc3M9Y1JMRGlzdHJpYnV0aW9uUG9pbnSG
MWh0dHA6Ly9kYzAxLnZ3bmV0LmpwL0NlcnRFbnJvbGwvdnduZXQtREMwMS1DQS5jcmwwggEJBggr
BgEFBQcBAQSB/DCB+TCBqQYIKwYBBQUHMAKGgZxsZGFwOi8vL0NOPXZ3bmV0LURDMDEtQ0EsQ049
QUlBLENOPVB1YmxpYyUyMEtleSUyMFNlcnZpY2VzLENOPVNlcnZpY2VzLENOPUNvbmZpZ3VyYXRp
b24sREM9dnduZXQsREM9anA/Y0FDZXJ0aWZpY2F0ZT9iYXNlP29iamVjdENsYXNzPWNlcnRpZmlj
YXRpb25BdXRob3JpdHkwSwYIKwYBBQUHMAKGP2h0dHA6Ly9kYzAxLnZ3bmV0LmpwL0NlcnRFbnJv
bGwvZGMwMS52d25ldC5qcF92d25ldC1EQzAxLUNBLmNydDANBgkqhkiG9w0BAQUFAAOCAQEAbeyQ
/u0bU4lrNEXdqGcCga+B7ls3ulG6m5W3hrfAgGRfuci+XPbadEBqyJIEnNLe4F3bpvC/dT+j1jXh
QLFFCiyrFqlt/Mnlr1YYfWhM7g7MB9LwmoEVwT/WJ21HiHNfNzj8+8jp24U4ZneAUi8Rod0X54Yw
ZBLbRt09sCIyOIfq/coAN31CBfjD/+SW3UNbHpo54/cT8pOThyYcT777+QNHqSE00A640WQVeLm0
Fm/gTYYYF5rYGkEdPGQvVlSzbwzFUbRGfMsQKaO4vfXL/M97aXgd526KAfIccuir/9G9wT9Sz0GB
4keTBJSt254m5SucTtMifeNV5ys3yaejvA==</X509Certificate>
    </X509Data>
  </KeyInfo>
  <Object xmlns:mdssi="http://schemas.openxmlformats.org/package/2006/digital-signature" Id="idPackageObject">
    <Manifest>
      <Reference URI="/ppt/slides/slide13.xml?ContentType=application/vnd.openxmlformats-officedocument.presentationml.slide+xml">
        <DigestMethod Algorithm="http://www.w3.org/2000/09/xmldsig#sha1"/>
        <DigestValue>jaVJONHF23+hnj1579pNZ1EHL3M=</DigestValue>
      </Reference>
      <Reference URI="/ppt/slides/slide22.xml?ContentType=application/vnd.openxmlformats-officedocument.presentationml.slide+xml">
        <DigestMethod Algorithm="http://www.w3.org/2000/09/xmldsig#sha1"/>
        <DigestValue>3Yi3aq/pWjZUVQWh9K3oBkNB2TU=</DigestValue>
      </Reference>
      <Reference URI="/ppt/slideLayouts/slideLayout1.xml?ContentType=application/vnd.openxmlformats-officedocument.presentationml.slideLayout+xml">
        <DigestMethod Algorithm="http://www.w3.org/2000/09/xmldsig#sha1"/>
        <DigestValue>6YoUrmjUL8eObq8ZhRKhVSyN+UU=</DigestValue>
      </Reference>
      <Reference URI="/ppt/slides/slide23.xml?ContentType=application/vnd.openxmlformats-officedocument.presentationml.slide+xml">
        <DigestMethod Algorithm="http://www.w3.org/2000/09/xmldsig#sha1"/>
        <DigestValue>ruJ8Mcm39/76BkTwRNMGQ5CwuAI=</DigestValue>
      </Reference>
      <Reference URI="/ppt/slideLayouts/slideLayout5.xml?ContentType=application/vnd.openxmlformats-officedocument.presentationml.slideLayout+xml">
        <DigestMethod Algorithm="http://www.w3.org/2000/09/xmldsig#sha1"/>
        <DigestValue>Qpm6acOSJ8beL5dywLwKo7FcVoc=</DigestValue>
      </Reference>
      <Reference URI="/ppt/slides/slide21.xml?ContentType=application/vnd.openxmlformats-officedocument.presentationml.slide+xml">
        <DigestMethod Algorithm="http://www.w3.org/2000/09/xmldsig#sha1"/>
        <DigestValue>lnvPJp5K3O7HxbG3lC2M8yOE5PE=</DigestValue>
      </Reference>
      <Reference URI="/ppt/slideLayouts/slideLayout4.xml?ContentType=application/vnd.openxmlformats-officedocument.presentationml.slideLayout+xml">
        <DigestMethod Algorithm="http://www.w3.org/2000/09/xmldsig#sha1"/>
        <DigestValue>yyI1d6D6JG/S637WsUCyqhXeHUc=</DigestValue>
      </Reference>
      <Reference URI="/ppt/slides/slide9.xml?ContentType=application/vnd.openxmlformats-officedocument.presentationml.slide+xml">
        <DigestMethod Algorithm="http://www.w3.org/2000/09/xmldsig#sha1"/>
        <DigestValue>GQh1x2wLrYr179Z1gItARsgmJRs=</DigestValue>
      </Reference>
      <Reference URI="/ppt/notesSlides/notesSlide1.xml?ContentType=application/vnd.openxmlformats-officedocument.presentationml.notesSlide+xml">
        <DigestMethod Algorithm="http://www.w3.org/2000/09/xmldsig#sha1"/>
        <DigestValue>CGYFbx2SToc0oD+5OoIyLt03E8k=</DigestValue>
      </Reference>
      <Reference URI="/ppt/slides/slide8.xml?ContentType=application/vnd.openxmlformats-officedocument.presentationml.slide+xml">
        <DigestMethod Algorithm="http://www.w3.org/2000/09/xmldsig#sha1"/>
        <DigestValue>RcvkaZDLhxdLqbY+b8xjGEzhyLA=</DigestValue>
      </Reference>
      <Reference URI="/ppt/slides/slide7.xml?ContentType=application/vnd.openxmlformats-officedocument.presentationml.slide+xml">
        <DigestMethod Algorithm="http://www.w3.org/2000/09/xmldsig#sha1"/>
        <DigestValue>RNiCtO0tlM36Sr/zh7+MEprwShg=</DigestValue>
      </Reference>
      <Reference URI="/ppt/slides/slide45.xml?ContentType=application/vnd.openxmlformats-officedocument.presentationml.slide+xml">
        <DigestMethod Algorithm="http://www.w3.org/2000/09/xmldsig#sha1"/>
        <DigestValue>/j5rcK8XvJ0VuDBirwRqY5bdCRU=</DigestValue>
      </Reference>
      <Reference URI="/ppt/slides/slide46.xml?ContentType=application/vnd.openxmlformats-officedocument.presentationml.slide+xml">
        <DigestMethod Algorithm="http://www.w3.org/2000/09/xmldsig#sha1"/>
        <DigestValue>ECNpGUQ804pBmgQBv2bttJ/6QSc=</DigestValue>
      </Reference>
      <Reference URI="/ppt/slideLayouts/slideLayout3.xml?ContentType=application/vnd.openxmlformats-officedocument.presentationml.slideLayout+xml">
        <DigestMethod Algorithm="http://www.w3.org/2000/09/xmldsig#sha1"/>
        <DigestValue>iBLHvpOYg5xUDKluK16V6MgYvv0=</DigestValue>
      </Reference>
      <Reference URI="/ppt/slides/slide43.xml?ContentType=application/vnd.openxmlformats-officedocument.presentationml.slide+xml">
        <DigestMethod Algorithm="http://www.w3.org/2000/09/xmldsig#sha1"/>
        <DigestValue>VGljPTc1VeyFGRiTl5D3+ThCQPM=</DigestValue>
      </Reference>
      <Reference URI="/ppt/media/image4.png?ContentType=image/png">
        <DigestMethod Algorithm="http://www.w3.org/2000/09/xmldsig#sha1"/>
        <DigestValue>3irCq1JJc04gvmeUn/X7YI7e5TE=</DigestValue>
      </Reference>
      <Reference URI="/ppt/slides/slide42.xml?ContentType=application/vnd.openxmlformats-officedocument.presentationml.slide+xml">
        <DigestMethod Algorithm="http://www.w3.org/2000/09/xmldsig#sha1"/>
        <DigestValue>uiC8RMFX3qvtqnPVXTRiqsLGy70=</DigestValue>
      </Reference>
      <Reference URI="/ppt/media/image3.png?ContentType=image/png">
        <DigestMethod Algorithm="http://www.w3.org/2000/09/xmldsig#sha1"/>
        <DigestValue>MU6ozNmUZRWE278oaYcb2waXER4=</DigestValue>
      </Reference>
      <Reference URI="/ppt/slides/slide16.xml?ContentType=application/vnd.openxmlformats-officedocument.presentationml.slide+xml">
        <DigestMethod Algorithm="http://www.w3.org/2000/09/xmldsig#sha1"/>
        <DigestValue>TrBpADoMUAbre/k6hPnuSwzS7cY=</DigestValue>
      </Reference>
      <Reference URI="/ppt/slides/slide44.xml?ContentType=application/vnd.openxmlformats-officedocument.presentationml.slide+xml">
        <DigestMethod Algorithm="http://www.w3.org/2000/09/xmldsig#sha1"/>
        <DigestValue>7ZywdrQ58VqmnUccHZodrLTB5mg=</DigestValue>
      </Reference>
      <Reference URI="/ppt/slides/slide49.xml?ContentType=application/vnd.openxmlformats-officedocument.presentationml.slide+xml">
        <DigestMethod Algorithm="http://www.w3.org/2000/09/xmldsig#sha1"/>
        <DigestValue>kqoDRWp0brK+5tVy3LN/Qr0gTXU=</DigestValue>
      </Reference>
      <Reference URI="/ppt/slideLayouts/slideLayout2.xml?ContentType=application/vnd.openxmlformats-officedocument.presentationml.slideLayout+xml">
        <DigestMethod Algorithm="http://www.w3.org/2000/09/xmldsig#sha1"/>
        <DigestValue>x6c/wNTWJiYEn003rvmBOR6DvWw=</DigestValue>
      </Reference>
      <Reference URI="/ppt/slides/slide48.xml?ContentType=application/vnd.openxmlformats-officedocument.presentationml.slide+xml">
        <DigestMethod Algorithm="http://www.w3.org/2000/09/xmldsig#sha1"/>
        <DigestValue>Nh8NYxatWqSQw8G+6kmnRIIDlBc=</DigestValue>
      </Reference>
      <Reference URI="/ppt/slides/slide47.xml?ContentType=application/vnd.openxmlformats-officedocument.presentationml.slide+xml">
        <DigestMethod Algorithm="http://www.w3.org/2000/09/xmldsig#sha1"/>
        <DigestValue>4WVpUR2t4LBhYQiA3eGHHe6rUIc=</DigestValue>
      </Reference>
      <Reference URI="/ppt/slideLayouts/slideLayout6.xml?ContentType=application/vnd.openxmlformats-officedocument.presentationml.slideLayout+xml">
        <DigestMethod Algorithm="http://www.w3.org/2000/09/xmldsig#sha1"/>
        <DigestValue>gJZIEQlOG8A4y1OQQj1w3yoBjS8=</DigestValue>
      </Reference>
      <Reference URI="/ppt/slides/slide6.xml?ContentType=application/vnd.openxmlformats-officedocument.presentationml.slide+xml">
        <DigestMethod Algorithm="http://www.w3.org/2000/09/xmldsig#sha1"/>
        <DigestValue>q+FfF90o7+tKBnjnFOzhciWSFIc=</DigestValue>
      </Reference>
      <Reference URI="/ppt/slides/slide5.xml?ContentType=application/vnd.openxmlformats-officedocument.presentationml.slide+xml">
        <DigestMethod Algorithm="http://www.w3.org/2000/09/xmldsig#sha1"/>
        <DigestValue>akyl1le4ekekvfJPVJSkfez9yps=</DigestValue>
      </Reference>
      <Reference URI="/ppt/slideLayouts/slideLayout11.xml?ContentType=application/vnd.openxmlformats-officedocument.presentationml.slideLayout+xml">
        <DigestMethod Algorithm="http://www.w3.org/2000/09/xmldsig#sha1"/>
        <DigestValue>qkO71gnrtHijZG7GCSeGYy6bquI=</DigestValue>
      </Reference>
      <Reference URI="/ppt/slides/slide19.xml?ContentType=application/vnd.openxmlformats-officedocument.presentationml.slide+xml">
        <DigestMethod Algorithm="http://www.w3.org/2000/09/xmldsig#sha1"/>
        <DigestValue>HHWxJWXLdcwYlZRuINpRk946fkk=</DigestValue>
      </Reference>
      <Reference URI="/ppt/slides/slide20.xml?ContentType=application/vnd.openxmlformats-officedocument.presentationml.slide+xml">
        <DigestMethod Algorithm="http://www.w3.org/2000/09/xmldsig#sha1"/>
        <DigestValue>/KDAkXbQ3tljplUTLqWsPR1X6z8=</DigestValue>
      </Reference>
      <Reference URI="/ppt/notesSlides/notesSlide2.xml?ContentType=application/vnd.openxmlformats-officedocument.presentationml.notesSlide+xml">
        <DigestMethod Algorithm="http://www.w3.org/2000/09/xmldsig#sha1"/>
        <DigestValue>fWyJHuT4j5rG3hO/GLBQ+TRwNDk=</DigestValue>
      </Reference>
      <Reference URI="/ppt/slides/slide18.xml?ContentType=application/vnd.openxmlformats-officedocument.presentationml.slide+xml">
        <DigestMethod Algorithm="http://www.w3.org/2000/09/xmldsig#sha1"/>
        <DigestValue>dip7nE6LGYrbxFcYwEr+IusdHBs=</DigestValue>
      </Reference>
      <Reference URI="/ppt/slideMasters/slideMaster1.xml?ContentType=application/vnd.openxmlformats-officedocument.presentationml.slideMaster+xml">
        <DigestMethod Algorithm="http://www.w3.org/2000/09/xmldsig#sha1"/>
        <DigestValue>nj/RfFZE1W05+PaxFpppr+WJrU4=</DigestValue>
      </Reference>
      <Reference URI="/ppt/slides/slide17.xml?ContentType=application/vnd.openxmlformats-officedocument.presentationml.slide+xml">
        <DigestMethod Algorithm="http://www.w3.org/2000/09/xmldsig#sha1"/>
        <DigestValue>YcFaIInTDG3UhXza5ro5TJzy5k8=</DigestValue>
      </Reference>
      <Reference URI="/ppt/slides/slide11.xml?ContentType=application/vnd.openxmlformats-officedocument.presentationml.slide+xml">
        <DigestMethod Algorithm="http://www.w3.org/2000/09/xmldsig#sha1"/>
        <DigestValue>xEavFYaS5Mgd+s3A2Z5vlzpdEjY=</DigestValue>
      </Reference>
      <Reference URI="/ppt/slides/slide14.xml?ContentType=application/vnd.openxmlformats-officedocument.presentationml.slide+xml">
        <DigestMethod Algorithm="http://www.w3.org/2000/09/xmldsig#sha1"/>
        <DigestValue>Nq+BEhEtCbYWrbL3WWTaV1+TrEU=</DigestValue>
      </Reference>
      <Reference URI="/ppt/slides/slide15.xml?ContentType=application/vnd.openxmlformats-officedocument.presentationml.slide+xml">
        <DigestMethod Algorithm="http://www.w3.org/2000/09/xmldsig#sha1"/>
        <DigestValue>vp3roPnFSlc4WoRfb6MYzDEeF2I=</DigestValue>
      </Reference>
      <Reference URI="/ppt/slides/slide12.xml?ContentType=application/vnd.openxmlformats-officedocument.presentationml.slide+xml">
        <DigestMethod Algorithm="http://www.w3.org/2000/09/xmldsig#sha1"/>
        <DigestValue>V48b8c8JiHDr3MdsD/WGrY21AEg=</DigestValue>
      </Reference>
      <Reference URI="/ppt/slideLayouts/slideLayout7.xml?ContentType=application/vnd.openxmlformats-officedocument.presentationml.slideLayout+xml">
        <DigestMethod Algorithm="http://www.w3.org/2000/09/xmldsig#sha1"/>
        <DigestValue>Bdsvko0k53UorXpzh17Z/fsqw3Y=</DigestValue>
      </Reference>
      <Reference URI="/ppt/slides/slide4.xml?ContentType=application/vnd.openxmlformats-officedocument.presentationml.slide+xml">
        <DigestMethod Algorithm="http://www.w3.org/2000/09/xmldsig#sha1"/>
        <DigestValue>DtdWT3QHFfZgXScYrSBV0y+1ZDk=</DigestValue>
      </Reference>
      <Reference URI="/ppt/slideLayouts/slideLayout10.xml?ContentType=application/vnd.openxmlformats-officedocument.presentationml.slideLayout+xml">
        <DigestMethod Algorithm="http://www.w3.org/2000/09/xmldsig#sha1"/>
        <DigestValue>rEjuhNL/zTvx+1RKbuQXfKkLdi8=</DigestValue>
      </Reference>
      <Reference URI="/ppt/slides/slide34.xml?ContentType=application/vnd.openxmlformats-officedocument.presentationml.slide+xml">
        <DigestMethod Algorithm="http://www.w3.org/2000/09/xmldsig#sha1"/>
        <DigestValue>kbsreZEsyIidvmYfE77aYj85Vkg=</DigestValue>
      </Reference>
      <Reference URI="/ppt/presProps.xml?ContentType=application/vnd.openxmlformats-officedocument.presentationml.presProps+xml">
        <DigestMethod Algorithm="http://www.w3.org/2000/09/xmldsig#sha1"/>
        <DigestValue>fUmB/XQkKea4zJkIlXWsDufbUZQ=</DigestValue>
      </Reference>
      <Reference URI="/ppt/slides/slide3.xml?ContentType=application/vnd.openxmlformats-officedocument.presentationml.slide+xml">
        <DigestMethod Algorithm="http://www.w3.org/2000/09/xmldsig#sha1"/>
        <DigestValue>OW4uSL6TlZr/badxWgj0Oh4JddM=</DigestValue>
      </Reference>
      <Reference URI="/ppt/slideLayouts/slideLayout9.xml?ContentType=application/vnd.openxmlformats-officedocument.presentationml.slideLayout+xml">
        <DigestMethod Algorithm="http://www.w3.org/2000/09/xmldsig#sha1"/>
        <DigestValue>Rpnv5ux2LXgdNnw79IS1YzT+J9Y=</DigestValue>
      </Reference>
      <Reference URI="/ppt/slides/slide2.xml?ContentType=application/vnd.openxmlformats-officedocument.presentationml.slide+xml">
        <DigestMethod Algorithm="http://www.w3.org/2000/09/xmldsig#sha1"/>
        <DigestValue>1HJHhVB0Gi0BeK3Gj2VFrOwLP1I=</DigestValue>
      </Reference>
      <Reference URI="/ppt/slides/slide1.xml?ContentType=application/vnd.openxmlformats-officedocument.presentationml.slide+xml">
        <DigestMethod Algorithm="http://www.w3.org/2000/09/xmldsig#sha1"/>
        <DigestValue>0L4aUJwx+h88PPs2QoDUqsS7PZQ=</DigestValue>
      </Reference>
      <Reference URI="/ppt/slideLayouts/slideLayout8.xml?ContentType=application/vnd.openxmlformats-officedocument.presentationml.slideLayout+xml">
        <DigestMethod Algorithm="http://www.w3.org/2000/09/xmldsig#sha1"/>
        <DigestValue>5dTK1UOmZUptbyw4OYXV4c+LTI8=</DigestValue>
      </Reference>
      <Reference URI="/ppt/slides/slide10.xml?ContentType=application/vnd.openxmlformats-officedocument.presentationml.slide+xml">
        <DigestMethod Algorithm="http://www.w3.org/2000/09/xmldsig#sha1"/>
        <DigestValue>wU0m50bZwmCvdz+JaiU935MoVeE=</DigestValue>
      </Reference>
      <Reference URI="/ppt/slides/slide36.xml?ContentType=application/vnd.openxmlformats-officedocument.presentationml.slide+xml">
        <DigestMethod Algorithm="http://www.w3.org/2000/09/xmldsig#sha1"/>
        <DigestValue>MbD5K7xgUPG3OI3Vbwk6B1o6bkA=</DigestValue>
      </Reference>
      <Reference URI="/ppt/media/image5.jpeg?ContentType=image/jpeg">
        <DigestMethod Algorithm="http://www.w3.org/2000/09/xmldsig#sha1"/>
        <DigestValue>CbFCNGK5TNORCWSkcgYef4nazRI=</DigestValue>
      </Reference>
      <Reference URI="/ppt/slides/slide37.xml?ContentType=application/vnd.openxmlformats-officedocument.presentationml.slide+xml">
        <DigestMethod Algorithm="http://www.w3.org/2000/09/xmldsig#sha1"/>
        <DigestValue>DL01R/RykSZtBV9lAlZAWyZmF8A=</DigestValue>
      </Reference>
      <Reference URI="/ppt/media/image14.png?ContentType=image/png">
        <DigestMethod Algorithm="http://www.w3.org/2000/09/xmldsig#sha1"/>
        <DigestValue>q9u58M3CU8c+z1wtVIdx8MpKc88=</DigestValue>
      </Reference>
      <Reference URI="/ppt/slides/slide32.xml?ContentType=application/vnd.openxmlformats-officedocument.presentationml.slide+xml">
        <DigestMethod Algorithm="http://www.w3.org/2000/09/xmldsig#sha1"/>
        <DigestValue>FBzghQHTiyTTWAaOSjZS6lfPWBA=</DigestValue>
      </Reference>
      <Reference URI="/ppt/media/image15.png?ContentType=image/png">
        <DigestMethod Algorithm="http://www.w3.org/2000/09/xmldsig#sha1"/>
        <DigestValue>peyUcQVq6w57V/P1a/3aFjHfUk4=</DigestValue>
      </Reference>
      <Reference URI="/ppt/slides/slide53.xml?ContentType=application/vnd.openxmlformats-officedocument.presentationml.slide+xml">
        <DigestMethod Algorithm="http://www.w3.org/2000/09/xmldsig#sha1"/>
        <DigestValue>uYBrqdtFBlSGu5ujgZlcCu4iP7U=</DigestValue>
      </Reference>
      <Reference URI="/ppt/slides/slide31.xml?ContentType=application/vnd.openxmlformats-officedocument.presentationml.slide+xml">
        <DigestMethod Algorithm="http://www.w3.org/2000/09/xmldsig#sha1"/>
        <DigestValue>uuvSROSRALhmNZDBHPxfJ7JCiBU=</DigestValue>
      </Reference>
      <Reference URI="/ppt/media/image19.png?ContentType=image/png">
        <DigestMethod Algorithm="http://www.w3.org/2000/09/xmldsig#sha1"/>
        <DigestValue>501Dmd4NZpeUms6Q9Bz5AOl46Oc=</DigestValue>
      </Reference>
      <Reference URI="/ppt/slides/slide30.xml?ContentType=application/vnd.openxmlformats-officedocument.presentationml.slide+xml">
        <DigestMethod Algorithm="http://www.w3.org/2000/09/xmldsig#sha1"/>
        <DigestValue>sUopTrs42P+pLdISEBVD2QQWmr4=</DigestValue>
      </Reference>
      <Reference URI="/ppt/slides/slide25.xml?ContentType=application/vnd.openxmlformats-officedocument.presentationml.slide+xml">
        <DigestMethod Algorithm="http://www.w3.org/2000/09/xmldsig#sha1"/>
        <DigestValue>Uixl2WMZKy6DVDodXcZkMPs/Xdk=</DigestValue>
      </Reference>
      <Reference URI="/ppt/media/image2.png?ContentType=image/png">
        <DigestMethod Algorithm="http://www.w3.org/2000/09/xmldsig#sha1"/>
        <DigestValue>TzvZ0LA9e/Q4SpsxCg0ltUlB2hE=</DigestValue>
      </Reference>
      <Reference URI="/ppt/slides/slide24.xml?ContentType=application/vnd.openxmlformats-officedocument.presentationml.slide+xml">
        <DigestMethod Algorithm="http://www.w3.org/2000/09/xmldsig#sha1"/>
        <DigestValue>E92mXnZf1++dd1wbJeHqHrlUXwQ=</DigestValue>
      </Reference>
      <Reference URI="/ppt/media/image16.png?ContentType=image/png">
        <DigestMethod Algorithm="http://www.w3.org/2000/09/xmldsig#sha1"/>
        <DigestValue>Dl2cqBkPbqSr55ojckEUS3a92t0=</DigestValue>
      </Reference>
      <Reference URI="/ppt/media/image10.jpeg?ContentType=image/jpeg">
        <DigestMethod Algorithm="http://www.w3.org/2000/09/xmldsig#sha1"/>
        <DigestValue>e6OlLY3Oc31f1wmqc9TbEVCcGcs=</DigestValue>
      </Reference>
      <Reference URI="/ppt/slides/slide54.xml?ContentType=application/vnd.openxmlformats-officedocument.presentationml.slide+xml">
        <DigestMethod Algorithm="http://www.w3.org/2000/09/xmldsig#sha1"/>
        <DigestValue>7sR8MyO1z4nmhE37EixDGNoVk14=</DigestValue>
      </Reference>
      <Reference URI="/ppt/media/image9.jpeg?ContentType=image/jpeg">
        <DigestMethod Algorithm="http://www.w3.org/2000/09/xmldsig#sha1"/>
        <DigestValue>yBZXlDnnEAePsrUBPFENet9RkhM=</DigestValue>
      </Reference>
      <Reference URI="/ppt/tableStyles.xml?ContentType=application/vnd.openxmlformats-officedocument.presentationml.tableStyles+xml">
        <DigestMethod Algorithm="http://www.w3.org/2000/09/xmldsig#sha1"/>
        <DigestValue>NoN9rKaI9J2QzjIDV6JwNu8FcCs=</DigestValue>
      </Reference>
      <Reference URI="/ppt/slides/slide35.xml?ContentType=application/vnd.openxmlformats-officedocument.presentationml.slide+xml">
        <DigestMethod Algorithm="http://www.w3.org/2000/09/xmldsig#sha1"/>
        <DigestValue>25R2twg10/ewQASd/DmA4VgTYPs=</DigestValue>
      </Reference>
      <Reference URI="/ppt/viewProps.xml?ContentType=application/vnd.openxmlformats-officedocument.presentationml.viewProps+xml">
        <DigestMethod Algorithm="http://www.w3.org/2000/09/xmldsig#sha1"/>
        <DigestValue>VC9O1kQ9vPz4iZ/nuO2WvVc6cKU=</DigestValue>
      </Reference>
      <Reference URI="/ppt/presentation.xml?ContentType=application/vnd.openxmlformats-officedocument.presentationml.presentation.main+xml">
        <DigestMethod Algorithm="http://www.w3.org/2000/09/xmldsig#sha1"/>
        <DigestValue>dPGfCMMTSpiaOLJELufEF3WO1dE=</DigestValue>
      </Reference>
      <Reference URI="/ppt/slides/slide33.xml?ContentType=application/vnd.openxmlformats-officedocument.presentationml.slide+xml">
        <DigestMethod Algorithm="http://www.w3.org/2000/09/xmldsig#sha1"/>
        <DigestValue>ysgQZOTUX5i/F/4RiajI5cPSm/M=</DigestValue>
      </Reference>
      <Reference URI="/ppt/media/image11.png?ContentType=image/png">
        <DigestMethod Algorithm="http://www.w3.org/2000/09/xmldsig#sha1"/>
        <DigestValue>kBf+fVV8ZQ9pWfJKC7fu1HpFUvk=</DigestValue>
      </Reference>
      <Reference URI="/ppt/slides/slide57.xml?ContentType=application/vnd.openxmlformats-officedocument.presentationml.slide+xml">
        <DigestMethod Algorithm="http://www.w3.org/2000/09/xmldsig#sha1"/>
        <DigestValue>0X7DbmteN14fhHuZaosjdbJzcLo=</DigestValue>
      </Reference>
      <Reference URI="/ppt/slides/slide55.xml?ContentType=application/vnd.openxmlformats-officedocument.presentationml.slide+xml">
        <DigestMethod Algorithm="http://www.w3.org/2000/09/xmldsig#sha1"/>
        <DigestValue>ji+CLioqfA3b9kZ4M/ty/Jnfsp0=</DigestValue>
      </Reference>
      <Reference URI="/ppt/media/image12.png?ContentType=image/png">
        <DigestMethod Algorithm="http://www.w3.org/2000/09/xmldsig#sha1"/>
        <DigestValue>7yfSHpPHoAAv38+AxjWKi/1eGiY=</DigestValue>
      </Reference>
      <Reference URI="/ppt/slides/slide56.xml?ContentType=application/vnd.openxmlformats-officedocument.presentationml.slide+xml">
        <DigestMethod Algorithm="http://www.w3.org/2000/09/xmldsig#sha1"/>
        <DigestValue>TLHq3a0nIwpr5DkiI8timmDd3yE=</DigestValue>
      </Reference>
      <Reference URI="/ppt/media/image13.png?ContentType=image/png">
        <DigestMethod Algorithm="http://www.w3.org/2000/09/xmldsig#sha1"/>
        <DigestValue>9/hRiskZ+pl3vkT0Y3d0ALIKkos=</DigestValue>
      </Reference>
      <Reference URI="/ppt/media/image20.png?ContentType=image/png">
        <DigestMethod Algorithm="http://www.w3.org/2000/09/xmldsig#sha1"/>
        <DigestValue>EeFmBMyDfLZ8kNrmYHjfSPHIC30=</DigestValue>
      </Reference>
      <Reference URI="/ppt/media/image21.jpeg?ContentType=image/jpeg">
        <DigestMethod Algorithm="http://www.w3.org/2000/09/xmldsig#sha1"/>
        <DigestValue>wnzKJ66DcPvjBqD40ANvNfs+oCY=</DigestValue>
      </Reference>
      <Reference URI="/ppt/slides/slide26.xml?ContentType=application/vnd.openxmlformats-officedocument.presentationml.slide+xml">
        <DigestMethod Algorithm="http://www.w3.org/2000/09/xmldsig#sha1"/>
        <DigestValue>9IUoQpfCxoID4xPFBXnQRkDw4zc=</DigestValue>
      </Reference>
      <Reference URI="/ppt/slides/slide51.xml?ContentType=application/vnd.openxmlformats-officedocument.presentationml.slide+xml">
        <DigestMethod Algorithm="http://www.w3.org/2000/09/xmldsig#sha1"/>
        <DigestValue>HfEykDj5CBZ5WJfkBvb48m8m0xg=</DigestValue>
      </Reference>
      <Reference URI="/ppt/slides/slide50.xml?ContentType=application/vnd.openxmlformats-officedocument.presentationml.slide+xml">
        <DigestMethod Algorithm="http://www.w3.org/2000/09/xmldsig#sha1"/>
        <DigestValue>mo6ub1YmA798YrlLUYAIrt4lhxk=</DigestValue>
      </Reference>
      <Reference URI="/ppt/slides/slide41.xml?ContentType=application/vnd.openxmlformats-officedocument.presentationml.slide+xml">
        <DigestMethod Algorithm="http://www.w3.org/2000/09/xmldsig#sha1"/>
        <DigestValue>woXsJxaHE88ZKKd5efsUdcMYzv0=</DigestValue>
      </Reference>
      <Reference URI="/ppt/theme/theme1.xml?ContentType=application/vnd.openxmlformats-officedocument.theme+xml">
        <DigestMethod Algorithm="http://www.w3.org/2000/09/xmldsig#sha1"/>
        <DigestValue>hTeGajDPWegKJNXt4RxBEvya3AE=</DigestValue>
      </Reference>
      <Reference URI="/ppt/slides/slide40.xml?ContentType=application/vnd.openxmlformats-officedocument.presentationml.slide+xml">
        <DigestMethod Algorithm="http://www.w3.org/2000/09/xmldsig#sha1"/>
        <DigestValue>kGHortsW7vnvCMyyhxrLWF2mGYI=</DigestValue>
      </Reference>
      <Reference URI="/ppt/slides/slide39.xml?ContentType=application/vnd.openxmlformats-officedocument.presentationml.slide+xml">
        <DigestMethod Algorithm="http://www.w3.org/2000/09/xmldsig#sha1"/>
        <DigestValue>h74BrrzBdF4sTHSc98PEkKTTb8M=</DigestValue>
      </Reference>
      <Reference URI="/ppt/notesMasters/notesMaster1.xml?ContentType=application/vnd.openxmlformats-officedocument.presentationml.notesMaster+xml">
        <DigestMethod Algorithm="http://www.w3.org/2000/09/xmldsig#sha1"/>
        <DigestValue>8SMG5eOU4EgYRBEdq4GtMwIEGDE=</DigestValue>
      </Reference>
      <Reference URI="/ppt/slides/slide38.xml?ContentType=application/vnd.openxmlformats-officedocument.presentationml.slide+xml">
        <DigestMethod Algorithm="http://www.w3.org/2000/09/xmldsig#sha1"/>
        <DigestValue>TAgyScOLCRtXW+QQk3muP+/UBvc=</DigestValue>
      </Reference>
      <Reference URI="/ppt/theme/theme2.xml?ContentType=application/vnd.openxmlformats-officedocument.theme+xml">
        <DigestMethod Algorithm="http://www.w3.org/2000/09/xmldsig#sha1"/>
        <DigestValue>CTa7ds6QiiSSF7uL0alRrpLJy7k=</DigestValue>
      </Reference>
      <Reference URI="/ppt/media/image6.gif?ContentType=image/gif">
        <DigestMethod Algorithm="http://www.w3.org/2000/09/xmldsig#sha1"/>
        <DigestValue>iBFUquT66e4f/I593xpEdFYfeMg=</DigestValue>
      </Reference>
      <Reference URI="/ppt/media/image1.jpeg?ContentType=image/jpeg">
        <DigestMethod Algorithm="http://www.w3.org/2000/09/xmldsig#sha1"/>
        <DigestValue>cOD1pMjOtdUthzxL5q3MkPKPXWE=</DigestValue>
      </Reference>
      <Reference URI="/ppt/slides/slide52.xml?ContentType=application/vnd.openxmlformats-officedocument.presentationml.slide+xml">
        <DigestMethod Algorithm="http://www.w3.org/2000/09/xmldsig#sha1"/>
        <DigestValue>47I+hjaFCz7CnkgTl2rZMJffA2I=</DigestValue>
      </Reference>
      <Reference URI="/ppt/media/image18.png?ContentType=image/png">
        <DigestMethod Algorithm="http://www.w3.org/2000/09/xmldsig#sha1"/>
        <DigestValue>b3Vo8mPyXt6n6qVzfVVPBtgExlo=</DigestValue>
      </Reference>
      <Reference URI="/ppt/media/image17.png?ContentType=image/png">
        <DigestMethod Algorithm="http://www.w3.org/2000/09/xmldsig#sha1"/>
        <DigestValue>jySUpdIFfFm9kIOiM/THLdQ3TcM=</DigestValue>
      </Reference>
      <Reference URI="/ppt/slides/slide28.xml?ContentType=application/vnd.openxmlformats-officedocument.presentationml.slide+xml">
        <DigestMethod Algorithm="http://www.w3.org/2000/09/xmldsig#sha1"/>
        <DigestValue>vyi5r+prHYCqswCr+RLerAt1lb4=</DigestValue>
      </Reference>
      <Reference URI="/ppt/slides/slide29.xml?ContentType=application/vnd.openxmlformats-officedocument.presentationml.slide+xml">
        <DigestMethod Algorithm="http://www.w3.org/2000/09/xmldsig#sha1"/>
        <DigestValue>bapgxrFRKNA/rgOweX0Ry1h0Rqk=</DigestValue>
      </Reference>
      <Reference URI="/ppt/slides/slide27.xml?ContentType=application/vnd.openxmlformats-officedocument.presentationml.slide+xml">
        <DigestMethod Algorithm="http://www.w3.org/2000/09/xmldsig#sha1"/>
        <DigestValue>koBCdd99+4ysVj0jAOexzDDoozQ=</DigestValue>
      </Reference>
      <Reference URI="/ppt/media/image8.jpeg?ContentType=image/jpeg">
        <DigestMethod Algorithm="http://www.w3.org/2000/09/xmldsig#sha1"/>
        <DigestValue>G611MN9HxkIjscCah+EFLbj5WAo=</DigestValue>
      </Reference>
      <Reference URI="/ppt/media/image7.jpeg?ContentType=image/jpeg">
        <DigestMethod Algorithm="http://www.w3.org/2000/09/xmldsig#sha1"/>
        <DigestValue>Pe6YA8gemr75yS0xV25DG4xmZVU=</DigestValue>
      </Reference>
      <Reference URI="/ppt/slides/_rels/slide1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UK+aZXLskzfb720BpdJb+pH62O8=</DigestValue>
      </Reference>
      <Reference URI="/ppt/slides/_rels/slide1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_rels/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theme/_rels/theme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1BBpj2jAlVTMOUsDXEcb09MQuQQ=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s/_rels/slide3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1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5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4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4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3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3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4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4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1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4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5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5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2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3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5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5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3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3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3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2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2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2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4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4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1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2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1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2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1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Y4xwN4sffvEqfZ8Jv9at7OGSPhE=</DigestValue>
      </Reference>
      <Reference URI="/ppt/slides/_rels/slide2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2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SourceId="rId13"/>
            <mdssi:RelationshipReference SourceId="rId18"/>
            <mdssi:RelationshipReference SourceId="rId26"/>
            <mdssi:RelationshipReference SourceId="rId39"/>
            <mdssi:RelationshipReference SourceId="rId21"/>
            <mdssi:RelationshipReference SourceId="rId34"/>
            <mdssi:RelationshipReference SourceId="rId42"/>
            <mdssi:RelationshipReference SourceId="rId47"/>
            <mdssi:RelationshipReference SourceId="rId50"/>
            <mdssi:RelationshipReference SourceId="rId55"/>
            <mdssi:RelationshipReference SourceId="rId63"/>
            <mdssi:RelationshipReference SourceId="rId7"/>
            <mdssi:RelationshipReference SourceId="rId2"/>
            <mdssi:RelationshipReference SourceId="rId16"/>
            <mdssi:RelationshipReference SourceId="rId29"/>
            <mdssi:RelationshipReference SourceId="rId11"/>
            <mdssi:RelationshipReference SourceId="rId24"/>
            <mdssi:RelationshipReference SourceId="rId32"/>
            <mdssi:RelationshipReference SourceId="rId37"/>
            <mdssi:RelationshipReference SourceId="rId40"/>
            <mdssi:RelationshipReference SourceId="rId45"/>
            <mdssi:RelationshipReference SourceId="rId53"/>
            <mdssi:RelationshipReference SourceId="rId58"/>
            <mdssi:RelationshipReference SourceId="rId5"/>
            <mdssi:RelationshipReference SourceId="rId61"/>
            <mdssi:RelationshipReference SourceId="rId19"/>
            <mdssi:RelationshipReference SourceId="rId14"/>
            <mdssi:RelationshipReference SourceId="rId22"/>
            <mdssi:RelationshipReference SourceId="rId27"/>
            <mdssi:RelationshipReference SourceId="rId30"/>
            <mdssi:RelationshipReference SourceId="rId35"/>
            <mdssi:RelationshipReference SourceId="rId43"/>
            <mdssi:RelationshipReference SourceId="rId48"/>
            <mdssi:RelationshipReference SourceId="rId56"/>
            <mdssi:RelationshipReference SourceId="rId8"/>
            <mdssi:RelationshipReference SourceId="rId51"/>
            <mdssi:RelationshipReference SourceId="rId3"/>
            <mdssi:RelationshipReference SourceId="rId12"/>
            <mdssi:RelationshipReference SourceId="rId17"/>
            <mdssi:RelationshipReference SourceId="rId25"/>
            <mdssi:RelationshipReference SourceId="rId33"/>
            <mdssi:RelationshipReference SourceId="rId38"/>
            <mdssi:RelationshipReference SourceId="rId46"/>
            <mdssi:RelationshipReference SourceId="rId59"/>
            <mdssi:RelationshipReference SourceId="rId20"/>
            <mdssi:RelationshipReference SourceId="rId41"/>
            <mdssi:RelationshipReference SourceId="rId54"/>
            <mdssi:RelationshipReference SourceId="rId62"/>
            <mdssi:RelationshipReference SourceId="rId1"/>
            <mdssi:RelationshipReference SourceId="rId6"/>
            <mdssi:RelationshipReference SourceId="rId15"/>
            <mdssi:RelationshipReference SourceId="rId23"/>
            <mdssi:RelationshipReference SourceId="rId28"/>
            <mdssi:RelationshipReference SourceId="rId36"/>
            <mdssi:RelationshipReference SourceId="rId49"/>
            <mdssi:RelationshipReference SourceId="rId57"/>
            <mdssi:RelationshipReference SourceId="rId10"/>
            <mdssi:RelationshipReference SourceId="rId31"/>
            <mdssi:RelationshipReference SourceId="rId44"/>
            <mdssi:RelationshipReference SourceId="rId52"/>
            <mdssi:RelationshipReference SourceId="rId6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XI8ahcuy8//zmnSBve828XbpoCU=</DigestValue>
      </Reference>
      <Reference URI="/ppt/slides/_rels/slide4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4kJ0rLumqq/V4Hi90qb7vjsgR74=</DigestValue>
      </Reference>
      <Reference URI="/ppt/slides/_rels/slide4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P3nPXdxZlCKUBm2XG3qDDGieoxg=</DigestValue>
      </Reference>
      <Reference URI="/ppt/notesSlides/_rels/notesSlide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TdQXJRC0f4dpICvJWOyLv54zRJo=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QAZvtl3Xz8QRvMuvyUUbkPg66Xc=</DigestValue>
      </Reference>
      <Reference URI="/ppt/slides/_rels/slide55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s36Luvac4qo5kftSkptQpcQaYPw=</DigestValue>
      </Reference>
      <Reference URI="/ppt/slides/_rels/slide5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WLFRTEcqbCMxJ4xkOhEgxmxxAZw=</DigestValue>
      </Reference>
      <Reference URI="/ppt/slides/_rels/slide17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W6AxPOi0FBAiBqmJrC75dvtGt90=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Fl/52/95QEK5TMTMYYEEkF4s4E4=</DigestValue>
      </Reference>
      <Reference URI="/ppt/slides/_rels/slide53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brqsBnDo3YNy/r4wNQPDdsLrJwg=</DigestValue>
      </Reference>
      <Reference URI="/ppt/slides/_rels/slide2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1WtUvq5UyRdX8svTnhihpcNCaLQ=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XnGKr1fkmLzlp8UiacQjlv6emm8=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YlxUACVGMQwTX6qo3gxWUvuMxIQ=</DigestValue>
      </Reference>
      <Reference URI="/ppt/notesSlides/_rels/notesSlide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XFvwF58CHXJQlr6tjhlSI3JgV00=</DigestValue>
      </Reference>
      <Reference URI="/ppt/slides/_rels/slide3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tsowVBGpwa1mtxsXCQ11a26LIqY=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IoJQCVevm7KXx3jMm0n6YjgZs7s=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QAZvtl3Xz8QRvMuvyUUbkPg66Xc=</DigestValue>
      </Reference>
      <Reference URI="/ppt/slides/_rels/slide2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MVO7ErUGGoIjKmQ7UAvPDI+hoUU=</DigestValue>
      </Reference>
      <Reference URI="/ppt/slides/_rels/slide4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DeRVoKWX8+rKZyZqINPt/i2xH8c=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xzaxlCpvhAB4iapL56jWU37T438=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idPBDC0ca4CP1to705tRCGwVfYY=</DigestValue>
      </Reference>
      <Reference URI="/ppt/slides/_rels/slide3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w4kINLDxr8332vpyUvxpmu0FJBA=</DigestValue>
      </Reference>
      <Reference URI="/ppt/slides/_rels/slide39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w4kINLDxr8332vpyUvxpmu0FJBA=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c4CTDPGBZLoq6JSlTs3aCKfC8DI=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RGADhq7Q2g21daEgPz7gFRKMaFw=</DigestValue>
      </Reference>
    </Manifest>
    <SignatureProperties>
      <SignatureProperty Id="idSignatureTime" Target="#idPackageSignature">
        <mdssi:SignatureTime>
          <mdssi:Format>YYYY-MM-DDThh:mm:ssTZD</mdssi:Format>
          <mdssi:Value>2011-05-15T05:51:47Z</mdssi:Value>
        </mdssi:SignatureTime>
      </SignatureProperty>
    </SignatureProperties>
  </Object>
  <Object Id="idOfficeObject">
    <SignatureProperties>
      <SignatureProperty Id="idOfficeV1Details" Target="idPackageSignature">
        <SignatureInfoV1 xmlns="http://schemas.microsoft.com/office/2006/digsig">
          <SetupID/>
          <SignatureText/>
          <SignatureImage/>
          <SignatureComments/>
          <WindowsVersion>6.1</WindowsVersion>
          <OfficeVersion>14.0</OfficeVersion>
          <ApplicationVersion>14.0</ApplicationVersion>
          <Monitors>2</Monitors>
          <HorizontalResolution>1920</HorizontalResolution>
          <VerticalResolution>1200</VerticalResolution>
          <ColorDepth>32</ColorDepth>
          <SignatureProviderId>{00000000-0000-0000-0000-000000000000}</SignatureProviderId>
          <SignatureProviderUrl/>
          <SignatureProviderDetails>9</SignatureProviderDetails>
          <ManifestHashAlgorithm>http://www.w3.org/2000/09/xmldsig#sha1</ManifestHashAlgorithm>
          <SignatureType>1</SignatureType>
        </SignatureInfoV1>
      </SignatureProperty>
    </SignatureProperties>
  </Object>
  <Object>
    <xd:QualifyingProperties xmlns:xd="http://uri.etsi.org/01903/v1.3.2#" Target="#idPackageSignature">
      <xd:SignedProperties Id="idSignedProperties">
        <xd:SignedSignatureProperties>
          <xd:SigningTime>2011-05-15T05:51:47Z</xd:SigningTime>
          <xd:SigningCertificate>
            <xd:Cert>
              <xd:CertDigest>
                <DigestMethod Algorithm="http://www.w3.org/2000/09/xmldsig#sha1"/>
                <DigestValue>eJJi+ekBHff2QTp6+x3JhRcO63s=</DigestValue>
              </xd:CertDigest>
              <xd:IssuerSerial>
                <X509IssuerName>DC=jp, DC=vwnet, CN=vwnet-DC01-CA</X509IssuerName>
                <X509SerialNumber>260693899012065078542428</X509SerialNumber>
              </xd:IssuerSerial>
            </xd:Cert>
          </xd:SigningCertificate>
          <xd:SignaturePolicyIdentifier>
            <xd:SignaturePolicyImplied/>
          </xd:SignaturePolicyIdentifier>
        </xd:SignedSignatureProperties>
      </xd:SignedProperties>
      <xd:UnsignedProperties>
        <xd:UnsignedSignatureProperties/>
      </xd:UnsignedProperties>
    </xd:Qualifying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371</TotalTime>
  <Words>1983</Words>
  <Application>Microsoft Office PowerPoint</Application>
  <PresentationFormat>画面に合わせる (16:9)</PresentationFormat>
  <Paragraphs>414</Paragraphs>
  <Slides>57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58" baseType="lpstr">
      <vt:lpstr>ビジネス</vt:lpstr>
      <vt:lpstr>仮想化を現場でどう使っていく?</vt:lpstr>
      <vt:lpstr>0.自己紹介</vt:lpstr>
      <vt:lpstr>0.1 http://www.vwnet.jp</vt:lpstr>
      <vt:lpstr>0.2 Windows にまつわる e.t.c.</vt:lpstr>
      <vt:lpstr>0.3 こんな本書きました</vt:lpstr>
      <vt:lpstr>Agenda</vt:lpstr>
      <vt:lpstr>1.いきなりデモ</vt:lpstr>
      <vt:lpstr>予備知識:Microsoft の仮想化領域</vt:lpstr>
      <vt:lpstr>1.1 こんな感じで動いています</vt:lpstr>
      <vt:lpstr>1.2 もう少し詳しく</vt:lpstr>
      <vt:lpstr>1.3 更に詳しく</vt:lpstr>
      <vt:lpstr>1.4 RemoteAppって何?</vt:lpstr>
      <vt:lpstr>2.RemoteApp ってこんな使い方ができます</vt:lpstr>
      <vt:lpstr>2.1 社内での利用</vt:lpstr>
      <vt:lpstr>2.2 社外での利用</vt:lpstr>
      <vt:lpstr>3.クライアントOSのRemoteApp</vt:lpstr>
      <vt:lpstr>3.1 Windows Server 2008 R2 の RemoteApp</vt:lpstr>
      <vt:lpstr>3.2 RemoteApp は Windows Server だけの機能じゃない</vt:lpstr>
      <vt:lpstr>3.3 実装方法</vt:lpstr>
      <vt:lpstr>3.4 使い方</vt:lpstr>
      <vt:lpstr>3.5 制限事項</vt:lpstr>
      <vt:lpstr>4.RmoteApp提供クライアントOSの入れ物として Hyper-Vを使う</vt:lpstr>
      <vt:lpstr>4.1 小規模展開ならこんなに簡単</vt:lpstr>
      <vt:lpstr>4.2 メリット</vt:lpstr>
      <vt:lpstr>4.3 デメリット</vt:lpstr>
      <vt:lpstr>4.4.1 リモートデスクトップを有効にする</vt:lpstr>
      <vt:lpstr>4.4.2 RemoteAppとして公開するアプリケーションをレジストリに登録</vt:lpstr>
      <vt:lpstr>4.4.2.1 IE6.reg(サンプル)</vt:lpstr>
      <vt:lpstr>4.4.2.2 IE6.rdpの作り方</vt:lpstr>
      <vt:lpstr>4.4.2.3 対XP用の追加設定</vt:lpstr>
      <vt:lpstr>4.4.2.4 対Vista/7用の追加設定</vt:lpstr>
      <vt:lpstr>4.4.2.5 IE6.rdp(サンプル)</vt:lpstr>
      <vt:lpstr>4.4.2.6 詳細な手順</vt:lpstr>
      <vt:lpstr>5.RemoteAppのプラットフォームとしてVDIを使う</vt:lpstr>
      <vt:lpstr>5.1 ある程度の規模で展開するのなら VDI がおすすめ</vt:lpstr>
      <vt:lpstr>5.2 メリット</vt:lpstr>
      <vt:lpstr>5.3 デメリット</vt:lpstr>
      <vt:lpstr>5.4. アーキテクチャー</vt:lpstr>
      <vt:lpstr>5.5 実装方法</vt:lpstr>
      <vt:lpstr>5.6 更に進化させる</vt:lpstr>
      <vt:lpstr>6.RemoteApp を社外で使う</vt:lpstr>
      <vt:lpstr>6.1 RD-Gateway の使い方</vt:lpstr>
      <vt:lpstr>6.2 セキュリティが気になるのなら</vt:lpstr>
      <vt:lpstr>7.外部からの接続がIPv6しか提供されていない 環境だったらどうする?</vt:lpstr>
      <vt:lpstr>7.1 どうして通信できないのか</vt:lpstr>
      <vt:lpstr>7.2 IPv4の現状とIPv6の現状</vt:lpstr>
      <vt:lpstr>7.3 IPv6の影響を受ける機器/受けない機器</vt:lpstr>
      <vt:lpstr>7.4 IPv6ユニキャストアドレスの構造</vt:lpstr>
      <vt:lpstr>7.5 インターフェイスIDの割り当て方</vt:lpstr>
      <vt:lpstr>7.6 RAとDHCPv6でPnP</vt:lpstr>
      <vt:lpstr>7.7 ServerもPnPで運用できる</vt:lpstr>
      <vt:lpstr>7.8 IPv6回線を引き込む</vt:lpstr>
      <vt:lpstr>7.9 IPv6ネットワーク構築の勘所</vt:lpstr>
      <vt:lpstr>まとめ</vt:lpstr>
      <vt:lpstr>おまけ</vt:lpstr>
      <vt:lpstr>IPv6の勉強にお勧めの本</vt:lpstr>
      <vt:lpstr>QA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仮想化を現場でどう使っていく?</dc:title>
  <cp:lastModifiedBy>mura</cp:lastModifiedBy>
  <cp:revision>26</cp:revision>
  <dcterms:modified xsi:type="dcterms:W3CDTF">2011-05-15T05:50:27Z</dcterms:modified>
</cp:coreProperties>
</file>